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70" r:id="rId9"/>
    <p:sldId id="267" r:id="rId10"/>
    <p:sldId id="268" r:id="rId11"/>
    <p:sldId id="269" r:id="rId12"/>
    <p:sldId id="263" r:id="rId13"/>
    <p:sldId id="264" r:id="rId14"/>
    <p:sldId id="265" r:id="rId15"/>
    <p:sldId id="271" r:id="rId16"/>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755" autoAdjust="0"/>
    <p:restoredTop sz="94660"/>
  </p:normalViewPr>
  <p:slideViewPr>
    <p:cSldViewPr snapToGrid="0">
      <p:cViewPr>
        <p:scale>
          <a:sx n="136" d="100"/>
          <a:sy n="136" d="100"/>
        </p:scale>
        <p:origin x="144" y="3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23252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Community Service is much more than paperwork. It documents the tremendous impact that VFW Posts and Auxiliaries have throughout South Carolina. Every food drive, flag retirement ceremony, veteran hospital visit, youth program, and community project demonstrates that veterans continue serving long after their military careers end. Our goal today is to make reporting simple, accurate, and consistent.</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Posts already perform incredible service every day. Our responsibility is simply to ensure those efforts are documented. Accurate reporting honors our members, strengthens the VFW, supports our standing with Congress and the VA, and helps earn the recognition our Posts deserve. Thank you for everything you do in continuing to serve our veterans, our communities, and our nation.</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Meeting these reporting requirements is just as important as conducting the activities themselves. Outstanding Posts sometimes miss recognition simply because they failed to submit reports. Don't wait until April — report activities throughout the year.</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Reporting works best when one individual is responsible for collecting information. Encourage members to complete individual report forms immediately after activities instead of trying to remember months later.</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Posts do far more community service than they actually report. If your members donate time, talent, or resources to improve the lives of veterans or your community, chances are it should be reported.</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reports are not just statistics — they prove the value of the Veterans of Foreign Wars. They show Congress that America's veterans continue serving their communities every day.</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credibility depends on honest reporting. The VFW could be audited by the IRS, so every report must accurately reflect what actually occurred.</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one of the most common reporting mistakes. The event may fit multiple program categories, but the volunteer hours, mileage, and expenses can only be counted once.</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every monthly meeting includes a brief safety presentation, your Post automatically meets the annual requirement. It only takes three to five minutes each month.</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reporting benefits your Post. Recognition brings positive attention to your members and highlights the tremendous work being done across South Carolina.</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transition spd="med">
    <p:fade/>
  </p:transition>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ransition spd="med">
    <p:fade/>
  </p:transition>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p:cNvPicPr>
            <a:picLocks noChangeAspect="1"/>
          </p:cNvPicPr>
          <p:nvPr/>
        </p:nvPicPr>
        <p:blipFill>
          <a:blip r:embed="rId3"/>
          <a:srcRect t="7811" b="7811"/>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A2240">
              <a:alpha val="58000"/>
            </a:srgbClr>
          </a:solidFill>
          <a:ln/>
        </p:spPr>
        <p:txBody>
          <a:bodyPr/>
          <a:lstStyle/>
          <a:p>
            <a:endParaRPr lang="en-US"/>
          </a:p>
        </p:txBody>
      </p:sp>
      <p:sp>
        <p:nvSpPr>
          <p:cNvPr id="4" name="Shape 1"/>
          <p:cNvSpPr/>
          <p:nvPr/>
        </p:nvSpPr>
        <p:spPr>
          <a:xfrm>
            <a:off x="0" y="4892040"/>
            <a:ext cx="12191695" cy="1965960"/>
          </a:xfrm>
          <a:prstGeom prst="rect">
            <a:avLst/>
          </a:prstGeom>
          <a:solidFill>
            <a:srgbClr val="0A2240">
              <a:alpha val="88000"/>
            </a:srgbClr>
          </a:solidFill>
          <a:ln/>
        </p:spPr>
        <p:txBody>
          <a:bodyPr/>
          <a:lstStyle/>
          <a:p>
            <a:endParaRPr lang="en-US"/>
          </a:p>
        </p:txBody>
      </p:sp>
      <p:sp>
        <p:nvSpPr>
          <p:cNvPr id="5" name="Text 2"/>
          <p:cNvSpPr/>
          <p:nvPr/>
        </p:nvSpPr>
        <p:spPr>
          <a:xfrm>
            <a:off x="777240" y="1051560"/>
            <a:ext cx="10607040" cy="320040"/>
          </a:xfrm>
          <a:prstGeom prst="rect">
            <a:avLst/>
          </a:prstGeom>
          <a:noFill/>
          <a:ln/>
        </p:spPr>
        <p:txBody>
          <a:bodyPr wrap="square" lIns="0" tIns="0" rIns="0" bIns="0" rtlCol="0" anchor="ctr"/>
          <a:lstStyle/>
          <a:p>
            <a:pPr marL="0" indent="0">
              <a:buNone/>
            </a:pPr>
            <a:r>
              <a:rPr lang="en-US" sz="1350" b="1" kern="0" spc="300" dirty="0">
                <a:solidFill>
                  <a:srgbClr val="C8A24A"/>
                </a:solidFill>
                <a:latin typeface="Calibri" pitchFamily="34" charset="0"/>
                <a:ea typeface="Calibri" pitchFamily="34" charset="-122"/>
                <a:cs typeface="Calibri" pitchFamily="34" charset="-120"/>
              </a:rPr>
              <a:t>DEPARTMENT CONVENTION  ·  POST OFFICER TRAINING</a:t>
            </a:r>
            <a:endParaRPr lang="en-US" sz="1350" dirty="0"/>
          </a:p>
        </p:txBody>
      </p:sp>
      <p:sp>
        <p:nvSpPr>
          <p:cNvPr id="6" name="Text 3"/>
          <p:cNvSpPr/>
          <p:nvPr/>
        </p:nvSpPr>
        <p:spPr>
          <a:xfrm>
            <a:off x="731520" y="1481328"/>
            <a:ext cx="10698480" cy="1554480"/>
          </a:xfrm>
          <a:prstGeom prst="rect">
            <a:avLst/>
          </a:prstGeom>
          <a:noFill/>
          <a:ln/>
          <a:effectLst>
            <a:outerShdw blurRad="101600" dist="38100" dir="5400000" algn="bl" rotWithShape="0">
              <a:srgbClr val="000000">
                <a:alpha val="35000"/>
              </a:srgbClr>
            </a:outerShdw>
          </a:effectLst>
        </p:spPr>
        <p:txBody>
          <a:bodyPr wrap="square" lIns="0" tIns="0" rIns="0" bIns="0" rtlCol="0" anchor="ctr"/>
          <a:lstStyle/>
          <a:p>
            <a:pPr marL="0" indent="0">
              <a:buNone/>
            </a:pPr>
            <a:r>
              <a:rPr lang="en-US" sz="6000" b="1" dirty="0">
                <a:solidFill>
                  <a:srgbClr val="FFFFFF"/>
                </a:solidFill>
                <a:latin typeface="Georgia" pitchFamily="34" charset="0"/>
                <a:ea typeface="Georgia" pitchFamily="34" charset="-122"/>
                <a:cs typeface="Georgia" pitchFamily="34" charset="-120"/>
              </a:rPr>
              <a:t>Community Service Reporting</a:t>
            </a:r>
            <a:endParaRPr lang="en-US" sz="6000" dirty="0"/>
          </a:p>
        </p:txBody>
      </p:sp>
      <p:sp>
        <p:nvSpPr>
          <p:cNvPr id="7" name="Text 4"/>
          <p:cNvSpPr/>
          <p:nvPr/>
        </p:nvSpPr>
        <p:spPr>
          <a:xfrm>
            <a:off x="777240" y="3200400"/>
            <a:ext cx="10607040" cy="548640"/>
          </a:xfrm>
          <a:prstGeom prst="rect">
            <a:avLst/>
          </a:prstGeom>
          <a:noFill/>
          <a:ln/>
        </p:spPr>
        <p:txBody>
          <a:bodyPr wrap="square" lIns="0" tIns="0" rIns="0" bIns="0" rtlCol="0" anchor="ctr"/>
          <a:lstStyle/>
          <a:p>
            <a:pPr marL="0" indent="0">
              <a:buNone/>
            </a:pPr>
            <a:r>
              <a:rPr lang="en-US" sz="2700" dirty="0">
                <a:solidFill>
                  <a:srgbClr val="FFFFFF"/>
                </a:solidFill>
                <a:latin typeface="Georgia" pitchFamily="34" charset="0"/>
                <a:ea typeface="Georgia" pitchFamily="34" charset="-122"/>
                <a:cs typeface="Georgia" pitchFamily="34" charset="-120"/>
              </a:rPr>
              <a:t>VFW Department of South Carolina</a:t>
            </a:r>
            <a:endParaRPr lang="en-US" sz="2700" dirty="0"/>
          </a:p>
        </p:txBody>
      </p:sp>
      <p:sp>
        <p:nvSpPr>
          <p:cNvPr id="8" name="Shape 5"/>
          <p:cNvSpPr/>
          <p:nvPr/>
        </p:nvSpPr>
        <p:spPr>
          <a:xfrm>
            <a:off x="822960" y="3913632"/>
            <a:ext cx="2743200" cy="502920"/>
          </a:xfrm>
          <a:prstGeom prst="rect">
            <a:avLst/>
          </a:prstGeom>
          <a:solidFill>
            <a:srgbClr val="B22234"/>
          </a:solidFill>
          <a:ln/>
        </p:spPr>
        <p:txBody>
          <a:bodyPr/>
          <a:lstStyle/>
          <a:p>
            <a:endParaRPr lang="en-US"/>
          </a:p>
        </p:txBody>
      </p:sp>
      <p:sp>
        <p:nvSpPr>
          <p:cNvPr id="9" name="Text 6"/>
          <p:cNvSpPr/>
          <p:nvPr/>
        </p:nvSpPr>
        <p:spPr>
          <a:xfrm>
            <a:off x="822960" y="3913632"/>
            <a:ext cx="2743200" cy="502920"/>
          </a:xfrm>
          <a:prstGeom prst="rect">
            <a:avLst/>
          </a:prstGeom>
          <a:noFill/>
          <a:ln/>
        </p:spPr>
        <p:txBody>
          <a:bodyPr wrap="square" lIns="0" tIns="0" rIns="0" bIns="0" rtlCol="0" anchor="ctr"/>
          <a:lstStyle/>
          <a:p>
            <a:pPr marL="0" indent="0" algn="ctr">
              <a:buNone/>
            </a:pPr>
            <a:r>
              <a:rPr lang="en-US" sz="1500" b="1" dirty="0">
                <a:solidFill>
                  <a:srgbClr val="FFFFFF"/>
                </a:solidFill>
                <a:latin typeface="Calibri" pitchFamily="34" charset="0"/>
                <a:ea typeface="Calibri" pitchFamily="34" charset="-122"/>
                <a:cs typeface="Calibri" pitchFamily="34" charset="-120"/>
              </a:rPr>
              <a:t>2026–2027 Program Year</a:t>
            </a:r>
            <a:endParaRPr lang="en-US" sz="1500" dirty="0"/>
          </a:p>
        </p:txBody>
      </p:sp>
      <p:sp>
        <p:nvSpPr>
          <p:cNvPr id="10" name="Text 7"/>
          <p:cNvSpPr/>
          <p:nvPr/>
        </p:nvSpPr>
        <p:spPr>
          <a:xfrm>
            <a:off x="822960" y="5138928"/>
            <a:ext cx="10515600" cy="1371600"/>
          </a:xfrm>
          <a:prstGeom prst="rect">
            <a:avLst/>
          </a:prstGeom>
          <a:noFill/>
          <a:ln/>
        </p:spPr>
        <p:txBody>
          <a:bodyPr wrap="square" lIns="0" tIns="0" rIns="0" bIns="0" rtlCol="0" anchor="t"/>
          <a:lstStyle/>
          <a:p>
            <a:pPr marL="0" indent="0">
              <a:lnSpc>
                <a:spcPct val="115000"/>
              </a:lnSpc>
              <a:buNone/>
            </a:pPr>
            <a:r>
              <a:rPr lang="en-US" sz="1450" i="1" dirty="0">
                <a:solidFill>
                  <a:srgbClr val="EAEFF7"/>
                </a:solidFill>
                <a:latin typeface="Calibri" pitchFamily="34" charset="0"/>
                <a:ea typeface="Calibri" pitchFamily="34" charset="-122"/>
                <a:cs typeface="Calibri" pitchFamily="34" charset="-120"/>
              </a:rPr>
              <a:t>Community Service is one of the most visible ways our Posts demonstrate the VFW mission. Every hour volunteered, every mile driven, and every dollar donated tells the story of veterans continuing to serve — and accurate reporting ensures those efforts receive the recognition they deserve.</a:t>
            </a:r>
            <a:endParaRPr lang="en-US" sz="1450" dirty="0"/>
          </a:p>
        </p:txBody>
      </p:sp>
    </p:spTree>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5F1E8"/>
        </a:solidFill>
        <a:effectLst/>
      </p:bgPr>
    </p:bg>
    <p:spTree>
      <p:nvGrpSpPr>
        <p:cNvPr id="1" name=""/>
        <p:cNvGrpSpPr/>
        <p:nvPr/>
      </p:nvGrpSpPr>
      <p:grpSpPr>
        <a:xfrm>
          <a:off x="0" y="0"/>
          <a:ext cx="0" cy="0"/>
          <a:chOff x="0" y="0"/>
          <a:chExt cx="0" cy="0"/>
        </a:xfrm>
      </p:grpSpPr>
      <p:sp>
        <p:nvSpPr>
          <p:cNvPr id="2" name="TextBox 1"/>
          <p:cNvSpPr txBox="1"/>
          <p:nvPr/>
        </p:nvSpPr>
        <p:spPr>
          <a:xfrm>
            <a:off x="640080" y="347472"/>
            <a:ext cx="10881360" cy="292608"/>
          </a:xfrm>
          <a:prstGeom prst="rect">
            <a:avLst/>
          </a:prstGeom>
          <a:noFill/>
        </p:spPr>
        <p:txBody>
          <a:bodyPr wrap="square" lIns="0" tIns="0" rIns="0" bIns="0" anchor="ctr">
            <a:spAutoFit/>
          </a:bodyPr>
          <a:lstStyle/>
          <a:p>
            <a:pPr algn="l">
              <a:lnSpc>
                <a:spcPct val="100000"/>
              </a:lnSpc>
              <a:spcBef>
                <a:spcPts val="0"/>
              </a:spcBef>
              <a:spcAft>
                <a:spcPts val="0"/>
              </a:spcAft>
            </a:pPr>
            <a:r>
              <a:rPr sz="1400" b="1" i="0">
                <a:solidFill>
                  <a:srgbClr val="B22234"/>
                </a:solidFill>
                <a:latin typeface="Calibri"/>
              </a:rPr>
              <a:t>ONLINE REPORT  ·  2 OF 3</a:t>
            </a:r>
          </a:p>
        </p:txBody>
      </p:sp>
      <p:sp>
        <p:nvSpPr>
          <p:cNvPr id="3" name="TextBox 2"/>
          <p:cNvSpPr txBox="1"/>
          <p:nvPr/>
        </p:nvSpPr>
        <p:spPr>
          <a:xfrm>
            <a:off x="640080" y="640080"/>
            <a:ext cx="10881360" cy="658368"/>
          </a:xfrm>
          <a:prstGeom prst="rect">
            <a:avLst/>
          </a:prstGeom>
          <a:noFill/>
        </p:spPr>
        <p:txBody>
          <a:bodyPr wrap="square" lIns="0" tIns="0" rIns="0" bIns="0" anchor="ctr">
            <a:spAutoFit/>
          </a:bodyPr>
          <a:lstStyle/>
          <a:p>
            <a:pPr algn="l">
              <a:lnSpc>
                <a:spcPct val="100000"/>
              </a:lnSpc>
              <a:spcBef>
                <a:spcPts val="0"/>
              </a:spcBef>
              <a:spcAft>
                <a:spcPts val="0"/>
              </a:spcAft>
            </a:pPr>
            <a:r>
              <a:rPr sz="3500" b="1" i="0">
                <a:solidFill>
                  <a:srgbClr val="0A2240"/>
                </a:solidFill>
                <a:latin typeface="Georgia"/>
              </a:rPr>
              <a:t>Use Actual Travel and Dollar Totals</a:t>
            </a:r>
          </a:p>
        </p:txBody>
      </p:sp>
      <p:sp>
        <p:nvSpPr>
          <p:cNvPr id="4" name="TextBox 3"/>
          <p:cNvSpPr txBox="1"/>
          <p:nvPr/>
        </p:nvSpPr>
        <p:spPr>
          <a:xfrm>
            <a:off x="640080" y="1307592"/>
            <a:ext cx="10881360" cy="338328"/>
          </a:xfrm>
          <a:prstGeom prst="rect">
            <a:avLst/>
          </a:prstGeom>
          <a:noFill/>
        </p:spPr>
        <p:txBody>
          <a:bodyPr wrap="square" lIns="0" tIns="0" rIns="0" bIns="0" anchor="ctr">
            <a:spAutoFit/>
          </a:bodyPr>
          <a:lstStyle/>
          <a:p>
            <a:pPr algn="l">
              <a:lnSpc>
                <a:spcPct val="100000"/>
              </a:lnSpc>
              <a:spcBef>
                <a:spcPts val="0"/>
              </a:spcBef>
              <a:spcAft>
                <a:spcPts val="0"/>
              </a:spcAft>
            </a:pPr>
            <a:r>
              <a:rPr sz="1600" b="0" i="1">
                <a:solidFill>
                  <a:srgbClr val="B22234"/>
                </a:solidFill>
                <a:latin typeface="Georgia"/>
              </a:rPr>
              <a:t>Enter real amounts—never estimates or padded figures.</a:t>
            </a:r>
          </a:p>
        </p:txBody>
      </p:sp>
      <p:sp>
        <p:nvSpPr>
          <p:cNvPr id="5" name="TextBox 4"/>
          <p:cNvSpPr txBox="1"/>
          <p:nvPr/>
        </p:nvSpPr>
        <p:spPr>
          <a:xfrm>
            <a:off x="640080" y="6400800"/>
            <a:ext cx="8229600" cy="274320"/>
          </a:xfrm>
          <a:prstGeom prst="rect">
            <a:avLst/>
          </a:prstGeom>
          <a:noFill/>
        </p:spPr>
        <p:txBody>
          <a:bodyPr wrap="square" lIns="0" tIns="0" rIns="0" bIns="0" anchor="ctr">
            <a:spAutoFit/>
          </a:bodyPr>
          <a:lstStyle/>
          <a:p>
            <a:pPr algn="l">
              <a:lnSpc>
                <a:spcPct val="100000"/>
              </a:lnSpc>
              <a:spcBef>
                <a:spcPts val="0"/>
              </a:spcBef>
              <a:spcAft>
                <a:spcPts val="0"/>
              </a:spcAft>
            </a:pPr>
            <a:r>
              <a:rPr sz="950" b="0" i="0">
                <a:solidFill>
                  <a:srgbClr val="5C6672"/>
                </a:solidFill>
                <a:latin typeface="Calibri"/>
              </a:rPr>
              <a:t>VFW Department of South Carolina  ·  Community Service Reporting</a:t>
            </a:r>
          </a:p>
        </p:txBody>
      </p:sp>
      <p:sp>
        <p:nvSpPr>
          <p:cNvPr id="6" name="TextBox 5"/>
          <p:cNvSpPr txBox="1"/>
          <p:nvPr/>
        </p:nvSpPr>
        <p:spPr>
          <a:xfrm>
            <a:off x="11338560" y="6464863"/>
            <a:ext cx="548640" cy="146194"/>
          </a:xfrm>
          <a:prstGeom prst="rect">
            <a:avLst/>
          </a:prstGeom>
          <a:noFill/>
        </p:spPr>
        <p:txBody>
          <a:bodyPr wrap="square" lIns="0" tIns="0" rIns="0" bIns="0" anchor="ctr">
            <a:spAutoFit/>
          </a:bodyPr>
          <a:lstStyle/>
          <a:p>
            <a:pPr algn="r">
              <a:lnSpc>
                <a:spcPct val="100000"/>
              </a:lnSpc>
              <a:spcBef>
                <a:spcPts val="0"/>
              </a:spcBef>
              <a:spcAft>
                <a:spcPts val="0"/>
              </a:spcAft>
            </a:pPr>
            <a:r>
              <a:rPr lang="en-US" sz="950" b="0" i="0">
                <a:solidFill>
                  <a:srgbClr val="5C6672"/>
                </a:solidFill>
                <a:latin typeface="Calibri"/>
              </a:rPr>
              <a:t>10</a:t>
            </a:r>
            <a:endParaRPr sz="950" b="0" i="0">
              <a:solidFill>
                <a:srgbClr val="5C6672"/>
              </a:solidFill>
              <a:latin typeface="Calibri"/>
            </a:endParaRPr>
          </a:p>
        </p:txBody>
      </p:sp>
      <p:sp>
        <p:nvSpPr>
          <p:cNvPr id="7" name="TextBox 6"/>
          <p:cNvSpPr txBox="1"/>
          <p:nvPr/>
        </p:nvSpPr>
        <p:spPr>
          <a:xfrm>
            <a:off x="658368" y="1874519"/>
            <a:ext cx="685800" cy="658368"/>
          </a:xfrm>
          <a:prstGeom prst="rect">
            <a:avLst/>
          </a:prstGeom>
          <a:noFill/>
        </p:spPr>
        <p:txBody>
          <a:bodyPr wrap="square" lIns="0" tIns="0" rIns="0" bIns="0" anchor="ctr">
            <a:spAutoFit/>
          </a:bodyPr>
          <a:lstStyle/>
          <a:p>
            <a:pPr algn="l">
              <a:lnSpc>
                <a:spcPct val="100000"/>
              </a:lnSpc>
              <a:spcBef>
                <a:spcPts val="0"/>
              </a:spcBef>
              <a:spcAft>
                <a:spcPts val="0"/>
              </a:spcAft>
            </a:pPr>
            <a:r>
              <a:rPr sz="3400" b="1" i="0">
                <a:solidFill>
                  <a:srgbClr val="C8A24A"/>
                </a:solidFill>
                <a:latin typeface="Georgia"/>
              </a:rPr>
              <a:t>04</a:t>
            </a:r>
          </a:p>
        </p:txBody>
      </p:sp>
      <p:sp>
        <p:nvSpPr>
          <p:cNvPr id="8" name="TextBox 7"/>
          <p:cNvSpPr txBox="1"/>
          <p:nvPr/>
        </p:nvSpPr>
        <p:spPr>
          <a:xfrm>
            <a:off x="1481328" y="1828800"/>
            <a:ext cx="4069080" cy="438912"/>
          </a:xfrm>
          <a:prstGeom prst="rect">
            <a:avLst/>
          </a:prstGeom>
          <a:noFill/>
        </p:spPr>
        <p:txBody>
          <a:bodyPr wrap="square" lIns="0" tIns="0" rIns="0" bIns="0" anchor="ctr">
            <a:spAutoFit/>
          </a:bodyPr>
          <a:lstStyle/>
          <a:p>
            <a:pPr algn="l">
              <a:lnSpc>
                <a:spcPct val="100000"/>
              </a:lnSpc>
              <a:spcBef>
                <a:spcPts val="0"/>
              </a:spcBef>
              <a:spcAft>
                <a:spcPts val="0"/>
              </a:spcAft>
            </a:pPr>
            <a:r>
              <a:rPr sz="2000" b="1" i="0">
                <a:solidFill>
                  <a:srgbClr val="0A2240"/>
                </a:solidFill>
                <a:latin typeface="Calibri"/>
              </a:rPr>
              <a:t>MILES</a:t>
            </a:r>
          </a:p>
        </p:txBody>
      </p:sp>
      <p:sp>
        <p:nvSpPr>
          <p:cNvPr id="9" name="TextBox 8"/>
          <p:cNvSpPr txBox="1"/>
          <p:nvPr/>
        </p:nvSpPr>
        <p:spPr>
          <a:xfrm>
            <a:off x="1481328" y="2340864"/>
            <a:ext cx="4133087" cy="1389888"/>
          </a:xfrm>
          <a:prstGeom prst="rect">
            <a:avLst/>
          </a:prstGeom>
          <a:noFill/>
        </p:spPr>
        <p:txBody>
          <a:bodyPr wrap="square" lIns="0" tIns="0" rIns="0" bIns="0" anchor="t">
            <a:spAutoFit/>
          </a:bodyPr>
          <a:lstStyle/>
          <a:p>
            <a:pPr algn="l">
              <a:lnSpc>
                <a:spcPct val="100000"/>
              </a:lnSpc>
              <a:spcBef>
                <a:spcPts val="0"/>
              </a:spcBef>
              <a:spcAft>
                <a:spcPts val="0"/>
              </a:spcAft>
            </a:pPr>
            <a:r>
              <a:rPr sz="1800" b="0" i="0">
                <a:solidFill>
                  <a:srgbClr val="1E2733"/>
                </a:solidFill>
                <a:latin typeface="Calibri"/>
              </a:rPr>
              <a:t>Enter travel connected to the activity. National calculates mileage reimbursement automatically—never add gasoline expenses.</a:t>
            </a:r>
          </a:p>
        </p:txBody>
      </p:sp>
      <p:sp>
        <p:nvSpPr>
          <p:cNvPr id="10" name="Rectangle 9"/>
          <p:cNvSpPr/>
          <p:nvPr/>
        </p:nvSpPr>
        <p:spPr>
          <a:xfrm>
            <a:off x="1481328" y="3822191"/>
            <a:ext cx="4133087" cy="16459"/>
          </a:xfrm>
          <a:prstGeom prst="rect">
            <a:avLst/>
          </a:prstGeom>
          <a:solidFill>
            <a:srgbClr val="B222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6199632" y="1874519"/>
            <a:ext cx="685800" cy="658368"/>
          </a:xfrm>
          <a:prstGeom prst="rect">
            <a:avLst/>
          </a:prstGeom>
          <a:noFill/>
        </p:spPr>
        <p:txBody>
          <a:bodyPr wrap="square" lIns="0" tIns="0" rIns="0" bIns="0" anchor="ctr">
            <a:spAutoFit/>
          </a:bodyPr>
          <a:lstStyle/>
          <a:p>
            <a:pPr algn="l">
              <a:lnSpc>
                <a:spcPct val="100000"/>
              </a:lnSpc>
              <a:spcBef>
                <a:spcPts val="0"/>
              </a:spcBef>
              <a:spcAft>
                <a:spcPts val="0"/>
              </a:spcAft>
            </a:pPr>
            <a:r>
              <a:rPr sz="3400" b="1" i="0">
                <a:solidFill>
                  <a:srgbClr val="C8A24A"/>
                </a:solidFill>
                <a:latin typeface="Georgia"/>
              </a:rPr>
              <a:t>05</a:t>
            </a:r>
          </a:p>
        </p:txBody>
      </p:sp>
      <p:sp>
        <p:nvSpPr>
          <p:cNvPr id="12" name="TextBox 11"/>
          <p:cNvSpPr txBox="1"/>
          <p:nvPr/>
        </p:nvSpPr>
        <p:spPr>
          <a:xfrm>
            <a:off x="7022592" y="1828800"/>
            <a:ext cx="4069080" cy="438912"/>
          </a:xfrm>
          <a:prstGeom prst="rect">
            <a:avLst/>
          </a:prstGeom>
          <a:noFill/>
        </p:spPr>
        <p:txBody>
          <a:bodyPr wrap="square" lIns="0" tIns="0" rIns="0" bIns="0" anchor="ctr">
            <a:spAutoFit/>
          </a:bodyPr>
          <a:lstStyle/>
          <a:p>
            <a:pPr algn="l">
              <a:lnSpc>
                <a:spcPct val="100000"/>
              </a:lnSpc>
              <a:spcBef>
                <a:spcPts val="0"/>
              </a:spcBef>
              <a:spcAft>
                <a:spcPts val="0"/>
              </a:spcAft>
            </a:pPr>
            <a:r>
              <a:rPr sz="2000" b="1" i="0">
                <a:solidFill>
                  <a:srgbClr val="0A2240"/>
                </a:solidFill>
                <a:latin typeface="Calibri"/>
              </a:rPr>
              <a:t>DOLLARS</a:t>
            </a:r>
          </a:p>
        </p:txBody>
      </p:sp>
      <p:sp>
        <p:nvSpPr>
          <p:cNvPr id="13" name="TextBox 12"/>
          <p:cNvSpPr txBox="1"/>
          <p:nvPr/>
        </p:nvSpPr>
        <p:spPr>
          <a:xfrm>
            <a:off x="7022592" y="2340864"/>
            <a:ext cx="4133087" cy="1389888"/>
          </a:xfrm>
          <a:prstGeom prst="rect">
            <a:avLst/>
          </a:prstGeom>
          <a:noFill/>
        </p:spPr>
        <p:txBody>
          <a:bodyPr wrap="square" lIns="0" tIns="0" rIns="0" bIns="0" anchor="t">
            <a:spAutoFit/>
          </a:bodyPr>
          <a:lstStyle/>
          <a:p>
            <a:pPr algn="l">
              <a:lnSpc>
                <a:spcPct val="100000"/>
              </a:lnSpc>
              <a:spcBef>
                <a:spcPts val="0"/>
              </a:spcBef>
              <a:spcAft>
                <a:spcPts val="0"/>
              </a:spcAft>
            </a:pPr>
            <a:r>
              <a:rPr sz="1800" b="0" i="0">
                <a:solidFill>
                  <a:srgbClr val="1E2733"/>
                </a:solidFill>
                <a:latin typeface="Calibri"/>
              </a:rPr>
              <a:t>Enter the actual dollars donated for the activity. Do not estimate or inflate the amount.</a:t>
            </a:r>
          </a:p>
        </p:txBody>
      </p:sp>
      <p:sp>
        <p:nvSpPr>
          <p:cNvPr id="14" name="Rectangle 13"/>
          <p:cNvSpPr/>
          <p:nvPr/>
        </p:nvSpPr>
        <p:spPr>
          <a:xfrm>
            <a:off x="7022592" y="3822191"/>
            <a:ext cx="4133087" cy="16459"/>
          </a:xfrm>
          <a:prstGeom prst="rect">
            <a:avLst/>
          </a:prstGeom>
          <a:solidFill>
            <a:srgbClr val="B222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Rectangle 14"/>
          <p:cNvSpPr/>
          <p:nvPr/>
        </p:nvSpPr>
        <p:spPr>
          <a:xfrm>
            <a:off x="5925312" y="1828800"/>
            <a:ext cx="22860" cy="2011680"/>
          </a:xfrm>
          <a:prstGeom prst="rect">
            <a:avLst/>
          </a:prstGeom>
          <a:solidFill>
            <a:srgbClr val="C8A2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ectangle 15"/>
          <p:cNvSpPr/>
          <p:nvPr/>
        </p:nvSpPr>
        <p:spPr>
          <a:xfrm>
            <a:off x="658368" y="4297680"/>
            <a:ext cx="10863072" cy="1335024"/>
          </a:xfrm>
          <a:prstGeom prst="rect">
            <a:avLst/>
          </a:prstGeom>
          <a:solidFill>
            <a:srgbClr val="0A224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ectangle 16"/>
          <p:cNvSpPr/>
          <p:nvPr/>
        </p:nvSpPr>
        <p:spPr>
          <a:xfrm>
            <a:off x="658368" y="4297680"/>
            <a:ext cx="118872" cy="1335024"/>
          </a:xfrm>
          <a:prstGeom prst="rect">
            <a:avLst/>
          </a:prstGeom>
          <a:solidFill>
            <a:srgbClr val="C8A2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987552" y="4425696"/>
            <a:ext cx="10149840" cy="274320"/>
          </a:xfrm>
          <a:prstGeom prst="rect">
            <a:avLst/>
          </a:prstGeom>
          <a:noFill/>
        </p:spPr>
        <p:txBody>
          <a:bodyPr wrap="square" lIns="0" tIns="0" rIns="0" bIns="0" anchor="ctr">
            <a:spAutoFit/>
          </a:bodyPr>
          <a:lstStyle/>
          <a:p>
            <a:pPr algn="l">
              <a:lnSpc>
                <a:spcPct val="100000"/>
              </a:lnSpc>
              <a:spcBef>
                <a:spcPts val="0"/>
              </a:spcBef>
              <a:spcAft>
                <a:spcPts val="0"/>
              </a:spcAft>
            </a:pPr>
            <a:r>
              <a:rPr sz="1300" b="1" i="0">
                <a:solidFill>
                  <a:srgbClr val="C8A24A"/>
                </a:solidFill>
                <a:latin typeface="Calibri"/>
              </a:rPr>
              <a:t>IF THE SAME ACTIVITY APPEARS ON A SECOND REPORT</a:t>
            </a:r>
          </a:p>
        </p:txBody>
      </p:sp>
      <p:sp>
        <p:nvSpPr>
          <p:cNvPr id="19" name="TextBox 18"/>
          <p:cNvSpPr txBox="1"/>
          <p:nvPr/>
        </p:nvSpPr>
        <p:spPr>
          <a:xfrm>
            <a:off x="987552" y="4727448"/>
            <a:ext cx="10104120" cy="658368"/>
          </a:xfrm>
          <a:prstGeom prst="rect">
            <a:avLst/>
          </a:prstGeom>
          <a:noFill/>
        </p:spPr>
        <p:txBody>
          <a:bodyPr wrap="square" lIns="0" tIns="0" rIns="0" bIns="0" anchor="ctr">
            <a:spAutoFit/>
          </a:bodyPr>
          <a:lstStyle/>
          <a:p>
            <a:pPr algn="l">
              <a:lnSpc>
                <a:spcPct val="100000"/>
              </a:lnSpc>
              <a:spcBef>
                <a:spcPts val="0"/>
              </a:spcBef>
              <a:spcAft>
                <a:spcPts val="0"/>
              </a:spcAft>
            </a:pPr>
            <a:r>
              <a:rPr sz="1800" b="1" i="0">
                <a:solidFill>
                  <a:srgbClr val="FFFFFF"/>
                </a:solidFill>
                <a:latin typeface="Calibri"/>
              </a:rPr>
              <a:t>Enter the description again, but use zero for members, hours, miles and dollars on the second report.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5F1E8"/>
        </a:solidFill>
        <a:effectLst/>
      </p:bgPr>
    </p:bg>
    <p:spTree>
      <p:nvGrpSpPr>
        <p:cNvPr id="1" name=""/>
        <p:cNvGrpSpPr/>
        <p:nvPr/>
      </p:nvGrpSpPr>
      <p:grpSpPr>
        <a:xfrm>
          <a:off x="0" y="0"/>
          <a:ext cx="0" cy="0"/>
          <a:chOff x="0" y="0"/>
          <a:chExt cx="0" cy="0"/>
        </a:xfrm>
      </p:grpSpPr>
      <p:sp>
        <p:nvSpPr>
          <p:cNvPr id="2" name="TextBox 1"/>
          <p:cNvSpPr txBox="1"/>
          <p:nvPr/>
        </p:nvSpPr>
        <p:spPr>
          <a:xfrm>
            <a:off x="640080" y="347472"/>
            <a:ext cx="10881360" cy="292608"/>
          </a:xfrm>
          <a:prstGeom prst="rect">
            <a:avLst/>
          </a:prstGeom>
          <a:noFill/>
        </p:spPr>
        <p:txBody>
          <a:bodyPr wrap="square" lIns="0" tIns="0" rIns="0" bIns="0" anchor="ctr">
            <a:spAutoFit/>
          </a:bodyPr>
          <a:lstStyle/>
          <a:p>
            <a:pPr algn="l">
              <a:lnSpc>
                <a:spcPct val="100000"/>
              </a:lnSpc>
              <a:spcBef>
                <a:spcPts val="0"/>
              </a:spcBef>
              <a:spcAft>
                <a:spcPts val="0"/>
              </a:spcAft>
            </a:pPr>
            <a:r>
              <a:rPr sz="1400" b="1" i="0">
                <a:solidFill>
                  <a:srgbClr val="B22234"/>
                </a:solidFill>
                <a:latin typeface="Calibri"/>
              </a:rPr>
              <a:t>ONLINE REPORT  ·  3 OF 3</a:t>
            </a:r>
          </a:p>
        </p:txBody>
      </p:sp>
      <p:sp>
        <p:nvSpPr>
          <p:cNvPr id="3" name="TextBox 2"/>
          <p:cNvSpPr txBox="1"/>
          <p:nvPr/>
        </p:nvSpPr>
        <p:spPr>
          <a:xfrm>
            <a:off x="640080" y="640080"/>
            <a:ext cx="10881360" cy="658368"/>
          </a:xfrm>
          <a:prstGeom prst="rect">
            <a:avLst/>
          </a:prstGeom>
          <a:noFill/>
        </p:spPr>
        <p:txBody>
          <a:bodyPr wrap="square" lIns="0" tIns="0" rIns="0" bIns="0" anchor="ctr">
            <a:spAutoFit/>
          </a:bodyPr>
          <a:lstStyle/>
          <a:p>
            <a:pPr algn="l">
              <a:lnSpc>
                <a:spcPct val="100000"/>
              </a:lnSpc>
              <a:spcBef>
                <a:spcPts val="0"/>
              </a:spcBef>
              <a:spcAft>
                <a:spcPts val="0"/>
              </a:spcAft>
            </a:pPr>
            <a:r>
              <a:rPr sz="3500" b="1" i="0">
                <a:solidFill>
                  <a:srgbClr val="0A2240"/>
                </a:solidFill>
                <a:latin typeface="Georgia"/>
              </a:rPr>
              <a:t>Review Once, Then Submit</a:t>
            </a:r>
          </a:p>
        </p:txBody>
      </p:sp>
      <p:sp>
        <p:nvSpPr>
          <p:cNvPr id="4" name="TextBox 3"/>
          <p:cNvSpPr txBox="1"/>
          <p:nvPr/>
        </p:nvSpPr>
        <p:spPr>
          <a:xfrm>
            <a:off x="640080" y="1307592"/>
            <a:ext cx="10881360" cy="338328"/>
          </a:xfrm>
          <a:prstGeom prst="rect">
            <a:avLst/>
          </a:prstGeom>
          <a:noFill/>
        </p:spPr>
        <p:txBody>
          <a:bodyPr wrap="square" lIns="0" tIns="0" rIns="0" bIns="0" anchor="ctr">
            <a:spAutoFit/>
          </a:bodyPr>
          <a:lstStyle/>
          <a:p>
            <a:pPr algn="l">
              <a:lnSpc>
                <a:spcPct val="100000"/>
              </a:lnSpc>
              <a:spcBef>
                <a:spcPts val="0"/>
              </a:spcBef>
              <a:spcAft>
                <a:spcPts val="0"/>
              </a:spcAft>
            </a:pPr>
            <a:r>
              <a:rPr sz="1600" b="0" i="1">
                <a:solidFill>
                  <a:srgbClr val="B22234"/>
                </a:solidFill>
                <a:latin typeface="Georgia"/>
              </a:rPr>
              <a:t>A final check protects the Post and the integrity of the VFW.</a:t>
            </a:r>
          </a:p>
        </p:txBody>
      </p:sp>
      <p:sp>
        <p:nvSpPr>
          <p:cNvPr id="5" name="TextBox 4"/>
          <p:cNvSpPr txBox="1"/>
          <p:nvPr/>
        </p:nvSpPr>
        <p:spPr>
          <a:xfrm>
            <a:off x="640080" y="6400800"/>
            <a:ext cx="8229600" cy="274320"/>
          </a:xfrm>
          <a:prstGeom prst="rect">
            <a:avLst/>
          </a:prstGeom>
          <a:noFill/>
        </p:spPr>
        <p:txBody>
          <a:bodyPr wrap="square" lIns="0" tIns="0" rIns="0" bIns="0" anchor="ctr">
            <a:spAutoFit/>
          </a:bodyPr>
          <a:lstStyle/>
          <a:p>
            <a:pPr algn="l">
              <a:lnSpc>
                <a:spcPct val="100000"/>
              </a:lnSpc>
              <a:spcBef>
                <a:spcPts val="0"/>
              </a:spcBef>
              <a:spcAft>
                <a:spcPts val="0"/>
              </a:spcAft>
            </a:pPr>
            <a:r>
              <a:rPr sz="950" b="0" i="0">
                <a:solidFill>
                  <a:srgbClr val="5C6672"/>
                </a:solidFill>
                <a:latin typeface="Calibri"/>
              </a:rPr>
              <a:t>VFW Department of South Carolina  ·  Community Service Reporting</a:t>
            </a:r>
          </a:p>
        </p:txBody>
      </p:sp>
      <p:sp>
        <p:nvSpPr>
          <p:cNvPr id="6" name="TextBox 5"/>
          <p:cNvSpPr txBox="1"/>
          <p:nvPr/>
        </p:nvSpPr>
        <p:spPr>
          <a:xfrm>
            <a:off x="11338560" y="6464863"/>
            <a:ext cx="548640" cy="146194"/>
          </a:xfrm>
          <a:prstGeom prst="rect">
            <a:avLst/>
          </a:prstGeom>
          <a:noFill/>
        </p:spPr>
        <p:txBody>
          <a:bodyPr wrap="square" lIns="0" tIns="0" rIns="0" bIns="0" anchor="ctr">
            <a:spAutoFit/>
          </a:bodyPr>
          <a:lstStyle/>
          <a:p>
            <a:pPr algn="r">
              <a:lnSpc>
                <a:spcPct val="100000"/>
              </a:lnSpc>
              <a:spcBef>
                <a:spcPts val="0"/>
              </a:spcBef>
              <a:spcAft>
                <a:spcPts val="0"/>
              </a:spcAft>
            </a:pPr>
            <a:r>
              <a:rPr lang="en-US" sz="950" b="0" i="0">
                <a:solidFill>
                  <a:srgbClr val="5C6672"/>
                </a:solidFill>
                <a:latin typeface="Calibri"/>
              </a:rPr>
              <a:t>11</a:t>
            </a:r>
            <a:endParaRPr sz="950" b="0" i="0">
              <a:solidFill>
                <a:srgbClr val="5C6672"/>
              </a:solidFill>
              <a:latin typeface="Calibri"/>
            </a:endParaRPr>
          </a:p>
        </p:txBody>
      </p:sp>
      <p:sp>
        <p:nvSpPr>
          <p:cNvPr id="7" name="TextBox 6"/>
          <p:cNvSpPr txBox="1"/>
          <p:nvPr/>
        </p:nvSpPr>
        <p:spPr>
          <a:xfrm>
            <a:off x="658368" y="1993392"/>
            <a:ext cx="594360" cy="566928"/>
          </a:xfrm>
          <a:prstGeom prst="rect">
            <a:avLst/>
          </a:prstGeom>
          <a:noFill/>
        </p:spPr>
        <p:txBody>
          <a:bodyPr wrap="square" lIns="0" tIns="0" rIns="0" bIns="0" anchor="ctr">
            <a:spAutoFit/>
          </a:bodyPr>
          <a:lstStyle/>
          <a:p>
            <a:pPr algn="l">
              <a:lnSpc>
                <a:spcPct val="100000"/>
              </a:lnSpc>
              <a:spcBef>
                <a:spcPts val="0"/>
              </a:spcBef>
              <a:spcAft>
                <a:spcPts val="0"/>
              </a:spcAft>
            </a:pPr>
            <a:r>
              <a:rPr sz="3000" b="1" i="0">
                <a:solidFill>
                  <a:srgbClr val="C8A24A"/>
                </a:solidFill>
                <a:latin typeface="Georgia"/>
              </a:rPr>
              <a:t>01</a:t>
            </a:r>
          </a:p>
        </p:txBody>
      </p:sp>
      <p:sp>
        <p:nvSpPr>
          <p:cNvPr id="8" name="TextBox 7"/>
          <p:cNvSpPr txBox="1"/>
          <p:nvPr/>
        </p:nvSpPr>
        <p:spPr>
          <a:xfrm>
            <a:off x="658368" y="2679192"/>
            <a:ext cx="2999232" cy="365760"/>
          </a:xfrm>
          <a:prstGeom prst="rect">
            <a:avLst/>
          </a:prstGeom>
          <a:noFill/>
        </p:spPr>
        <p:txBody>
          <a:bodyPr wrap="square" lIns="0" tIns="0" rIns="0" bIns="0" anchor="ctr">
            <a:spAutoFit/>
          </a:bodyPr>
          <a:lstStyle/>
          <a:p>
            <a:pPr algn="l">
              <a:lnSpc>
                <a:spcPct val="100000"/>
              </a:lnSpc>
              <a:spcBef>
                <a:spcPts val="0"/>
              </a:spcBef>
              <a:spcAft>
                <a:spcPts val="0"/>
              </a:spcAft>
            </a:pPr>
            <a:r>
              <a:rPr sz="1500" b="1" i="0">
                <a:solidFill>
                  <a:srgbClr val="B22234"/>
                </a:solidFill>
                <a:latin typeface="Calibri"/>
              </a:rPr>
              <a:t>MATCH THE STORY</a:t>
            </a:r>
          </a:p>
        </p:txBody>
      </p:sp>
      <p:sp>
        <p:nvSpPr>
          <p:cNvPr id="9" name="TextBox 8"/>
          <p:cNvSpPr txBox="1"/>
          <p:nvPr/>
        </p:nvSpPr>
        <p:spPr>
          <a:xfrm>
            <a:off x="658368" y="3154680"/>
            <a:ext cx="2971800" cy="1280160"/>
          </a:xfrm>
          <a:prstGeom prst="rect">
            <a:avLst/>
          </a:prstGeom>
          <a:noFill/>
        </p:spPr>
        <p:txBody>
          <a:bodyPr wrap="square" lIns="0" tIns="0" rIns="0" bIns="0" anchor="t">
            <a:spAutoFit/>
          </a:bodyPr>
          <a:lstStyle/>
          <a:p>
            <a:pPr algn="l">
              <a:lnSpc>
                <a:spcPct val="100000"/>
              </a:lnSpc>
              <a:spcBef>
                <a:spcPts val="0"/>
              </a:spcBef>
              <a:spcAft>
                <a:spcPts val="0"/>
              </a:spcAft>
            </a:pPr>
            <a:r>
              <a:rPr sz="1800" b="0" i="0">
                <a:solidFill>
                  <a:srgbClr val="1E2733"/>
                </a:solidFill>
                <a:latin typeface="Calibri"/>
              </a:rPr>
              <a:t>The description and totals refer to the same activity.</a:t>
            </a:r>
          </a:p>
        </p:txBody>
      </p:sp>
      <p:sp>
        <p:nvSpPr>
          <p:cNvPr id="10" name="Rectangle 9"/>
          <p:cNvSpPr/>
          <p:nvPr/>
        </p:nvSpPr>
        <p:spPr>
          <a:xfrm>
            <a:off x="658368" y="4526280"/>
            <a:ext cx="2971800" cy="16459"/>
          </a:xfrm>
          <a:prstGeom prst="rect">
            <a:avLst/>
          </a:prstGeom>
          <a:solidFill>
            <a:srgbClr val="C8A2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4160520" y="1993392"/>
            <a:ext cx="594360" cy="566928"/>
          </a:xfrm>
          <a:prstGeom prst="rect">
            <a:avLst/>
          </a:prstGeom>
          <a:noFill/>
        </p:spPr>
        <p:txBody>
          <a:bodyPr wrap="square" lIns="0" tIns="0" rIns="0" bIns="0" anchor="ctr">
            <a:spAutoFit/>
          </a:bodyPr>
          <a:lstStyle/>
          <a:p>
            <a:pPr algn="l">
              <a:lnSpc>
                <a:spcPct val="100000"/>
              </a:lnSpc>
              <a:spcBef>
                <a:spcPts val="0"/>
              </a:spcBef>
              <a:spcAft>
                <a:spcPts val="0"/>
              </a:spcAft>
            </a:pPr>
            <a:r>
              <a:rPr sz="3000" b="1" i="0">
                <a:solidFill>
                  <a:srgbClr val="C8A24A"/>
                </a:solidFill>
                <a:latin typeface="Georgia"/>
              </a:rPr>
              <a:t>02</a:t>
            </a:r>
          </a:p>
        </p:txBody>
      </p:sp>
      <p:sp>
        <p:nvSpPr>
          <p:cNvPr id="12" name="TextBox 11"/>
          <p:cNvSpPr txBox="1"/>
          <p:nvPr/>
        </p:nvSpPr>
        <p:spPr>
          <a:xfrm>
            <a:off x="4160520" y="2679192"/>
            <a:ext cx="2999232" cy="365760"/>
          </a:xfrm>
          <a:prstGeom prst="rect">
            <a:avLst/>
          </a:prstGeom>
          <a:noFill/>
        </p:spPr>
        <p:txBody>
          <a:bodyPr wrap="square" lIns="0" tIns="0" rIns="0" bIns="0" anchor="ctr">
            <a:spAutoFit/>
          </a:bodyPr>
          <a:lstStyle/>
          <a:p>
            <a:pPr algn="l">
              <a:lnSpc>
                <a:spcPct val="100000"/>
              </a:lnSpc>
              <a:spcBef>
                <a:spcPts val="0"/>
              </a:spcBef>
              <a:spcAft>
                <a:spcPts val="0"/>
              </a:spcAft>
            </a:pPr>
            <a:r>
              <a:rPr sz="1500" b="1" i="0">
                <a:solidFill>
                  <a:srgbClr val="B22234"/>
                </a:solidFill>
                <a:latin typeface="Calibri"/>
              </a:rPr>
              <a:t>VERIFY THE NUMBERS</a:t>
            </a:r>
          </a:p>
        </p:txBody>
      </p:sp>
      <p:sp>
        <p:nvSpPr>
          <p:cNvPr id="13" name="TextBox 12"/>
          <p:cNvSpPr txBox="1"/>
          <p:nvPr/>
        </p:nvSpPr>
        <p:spPr>
          <a:xfrm>
            <a:off x="4160520" y="3154680"/>
            <a:ext cx="2971800" cy="1280160"/>
          </a:xfrm>
          <a:prstGeom prst="rect">
            <a:avLst/>
          </a:prstGeom>
          <a:noFill/>
        </p:spPr>
        <p:txBody>
          <a:bodyPr wrap="square" lIns="0" tIns="0" rIns="0" bIns="0" anchor="t">
            <a:spAutoFit/>
          </a:bodyPr>
          <a:lstStyle/>
          <a:p>
            <a:pPr algn="l">
              <a:lnSpc>
                <a:spcPct val="100000"/>
              </a:lnSpc>
              <a:spcBef>
                <a:spcPts val="0"/>
              </a:spcBef>
              <a:spcAft>
                <a:spcPts val="0"/>
              </a:spcAft>
            </a:pPr>
            <a:r>
              <a:rPr sz="1800" b="0" i="0">
                <a:solidFill>
                  <a:srgbClr val="1E2733"/>
                </a:solidFill>
                <a:latin typeface="Calibri"/>
              </a:rPr>
              <a:t>Members, hours, miles and dollars are actual and not duplicated.</a:t>
            </a:r>
          </a:p>
        </p:txBody>
      </p:sp>
      <p:sp>
        <p:nvSpPr>
          <p:cNvPr id="14" name="Rectangle 13"/>
          <p:cNvSpPr/>
          <p:nvPr/>
        </p:nvSpPr>
        <p:spPr>
          <a:xfrm>
            <a:off x="4160520" y="4526280"/>
            <a:ext cx="2971800" cy="16459"/>
          </a:xfrm>
          <a:prstGeom prst="rect">
            <a:avLst/>
          </a:prstGeom>
          <a:solidFill>
            <a:srgbClr val="C8A2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7662672" y="1993392"/>
            <a:ext cx="594360" cy="566928"/>
          </a:xfrm>
          <a:prstGeom prst="rect">
            <a:avLst/>
          </a:prstGeom>
          <a:noFill/>
        </p:spPr>
        <p:txBody>
          <a:bodyPr wrap="square" lIns="0" tIns="0" rIns="0" bIns="0" anchor="ctr">
            <a:spAutoFit/>
          </a:bodyPr>
          <a:lstStyle/>
          <a:p>
            <a:pPr algn="l">
              <a:lnSpc>
                <a:spcPct val="100000"/>
              </a:lnSpc>
              <a:spcBef>
                <a:spcPts val="0"/>
              </a:spcBef>
              <a:spcAft>
                <a:spcPts val="0"/>
              </a:spcAft>
            </a:pPr>
            <a:r>
              <a:rPr sz="3000" b="1" i="0">
                <a:solidFill>
                  <a:srgbClr val="C8A24A"/>
                </a:solidFill>
                <a:latin typeface="Georgia"/>
              </a:rPr>
              <a:t>03</a:t>
            </a:r>
          </a:p>
        </p:txBody>
      </p:sp>
      <p:sp>
        <p:nvSpPr>
          <p:cNvPr id="16" name="TextBox 15"/>
          <p:cNvSpPr txBox="1"/>
          <p:nvPr/>
        </p:nvSpPr>
        <p:spPr>
          <a:xfrm>
            <a:off x="7662672" y="2679192"/>
            <a:ext cx="2999232" cy="365760"/>
          </a:xfrm>
          <a:prstGeom prst="rect">
            <a:avLst/>
          </a:prstGeom>
          <a:noFill/>
        </p:spPr>
        <p:txBody>
          <a:bodyPr wrap="square" lIns="0" tIns="0" rIns="0" bIns="0" anchor="ctr">
            <a:spAutoFit/>
          </a:bodyPr>
          <a:lstStyle/>
          <a:p>
            <a:pPr algn="l">
              <a:lnSpc>
                <a:spcPct val="100000"/>
              </a:lnSpc>
              <a:spcBef>
                <a:spcPts val="0"/>
              </a:spcBef>
              <a:spcAft>
                <a:spcPts val="0"/>
              </a:spcAft>
            </a:pPr>
            <a:r>
              <a:rPr sz="1500" b="1" i="0">
                <a:solidFill>
                  <a:srgbClr val="B22234"/>
                </a:solidFill>
                <a:latin typeface="Calibri"/>
              </a:rPr>
              <a:t>SUBMIT &amp; STAY CURRENT</a:t>
            </a:r>
          </a:p>
        </p:txBody>
      </p:sp>
      <p:sp>
        <p:nvSpPr>
          <p:cNvPr id="17" name="TextBox 16"/>
          <p:cNvSpPr txBox="1"/>
          <p:nvPr/>
        </p:nvSpPr>
        <p:spPr>
          <a:xfrm>
            <a:off x="7662672" y="3154680"/>
            <a:ext cx="2971800" cy="1280160"/>
          </a:xfrm>
          <a:prstGeom prst="rect">
            <a:avLst/>
          </a:prstGeom>
          <a:noFill/>
        </p:spPr>
        <p:txBody>
          <a:bodyPr wrap="square" lIns="0" tIns="0" rIns="0" bIns="0" anchor="t">
            <a:spAutoFit/>
          </a:bodyPr>
          <a:lstStyle/>
          <a:p>
            <a:pPr algn="l">
              <a:lnSpc>
                <a:spcPct val="100000"/>
              </a:lnSpc>
              <a:spcBef>
                <a:spcPts val="0"/>
              </a:spcBef>
              <a:spcAft>
                <a:spcPts val="0"/>
              </a:spcAft>
            </a:pPr>
            <a:r>
              <a:rPr sz="1800" b="0" i="0">
                <a:solidFill>
                  <a:srgbClr val="1E2733"/>
                </a:solidFill>
                <a:latin typeface="Calibri"/>
              </a:rPr>
              <a:t>Send the report electronically on VFWSC.org and report throughout the year.</a:t>
            </a:r>
          </a:p>
        </p:txBody>
      </p:sp>
      <p:sp>
        <p:nvSpPr>
          <p:cNvPr id="18" name="Rectangle 17"/>
          <p:cNvSpPr/>
          <p:nvPr/>
        </p:nvSpPr>
        <p:spPr>
          <a:xfrm>
            <a:off x="7662672" y="4526280"/>
            <a:ext cx="2971800" cy="16459"/>
          </a:xfrm>
          <a:prstGeom prst="rect">
            <a:avLst/>
          </a:prstGeom>
          <a:solidFill>
            <a:srgbClr val="C8A2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Rectangle 18"/>
          <p:cNvSpPr/>
          <p:nvPr/>
        </p:nvSpPr>
        <p:spPr>
          <a:xfrm>
            <a:off x="3803904" y="2011680"/>
            <a:ext cx="20116" cy="2523744"/>
          </a:xfrm>
          <a:prstGeom prst="rect">
            <a:avLst/>
          </a:prstGeom>
          <a:solidFill>
            <a:srgbClr val="C8A2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Rectangle 19"/>
          <p:cNvSpPr/>
          <p:nvPr/>
        </p:nvSpPr>
        <p:spPr>
          <a:xfrm>
            <a:off x="7306056" y="2011680"/>
            <a:ext cx="20116" cy="2523744"/>
          </a:xfrm>
          <a:prstGeom prst="rect">
            <a:avLst/>
          </a:prstGeom>
          <a:solidFill>
            <a:srgbClr val="C8A2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Rectangle 20"/>
          <p:cNvSpPr/>
          <p:nvPr/>
        </p:nvSpPr>
        <p:spPr>
          <a:xfrm>
            <a:off x="658368" y="4965192"/>
            <a:ext cx="10863072" cy="841248"/>
          </a:xfrm>
          <a:prstGeom prst="rect">
            <a:avLst/>
          </a:prstGeom>
          <a:solidFill>
            <a:srgbClr val="B222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932688" y="5001768"/>
            <a:ext cx="1417320" cy="228600"/>
          </a:xfrm>
          <a:prstGeom prst="rect">
            <a:avLst/>
          </a:prstGeom>
          <a:noFill/>
        </p:spPr>
        <p:txBody>
          <a:bodyPr wrap="square" lIns="0" tIns="0" rIns="0" bIns="0" anchor="ctr">
            <a:spAutoFit/>
          </a:bodyPr>
          <a:lstStyle/>
          <a:p>
            <a:pPr algn="l">
              <a:lnSpc>
                <a:spcPct val="100000"/>
              </a:lnSpc>
              <a:spcBef>
                <a:spcPts val="0"/>
              </a:spcBef>
              <a:spcAft>
                <a:spcPts val="0"/>
              </a:spcAft>
            </a:pPr>
            <a:r>
              <a:rPr sz="1300" b="1" i="0">
                <a:solidFill>
                  <a:srgbClr val="F6C9CF"/>
                </a:solidFill>
                <a:latin typeface="Calibri"/>
              </a:rPr>
              <a:t>FINAL CHECK</a:t>
            </a:r>
          </a:p>
        </p:txBody>
      </p:sp>
      <p:sp>
        <p:nvSpPr>
          <p:cNvPr id="23" name="TextBox 22"/>
          <p:cNvSpPr txBox="1"/>
          <p:nvPr/>
        </p:nvSpPr>
        <p:spPr>
          <a:xfrm>
            <a:off x="2212848" y="4983480"/>
            <a:ext cx="8942832" cy="502920"/>
          </a:xfrm>
          <a:prstGeom prst="rect">
            <a:avLst/>
          </a:prstGeom>
          <a:noFill/>
        </p:spPr>
        <p:txBody>
          <a:bodyPr wrap="square" lIns="0" tIns="0" rIns="0" bIns="0" anchor="ctr">
            <a:spAutoFit/>
          </a:bodyPr>
          <a:lstStyle/>
          <a:p>
            <a:pPr algn="l">
              <a:lnSpc>
                <a:spcPct val="100000"/>
              </a:lnSpc>
              <a:spcBef>
                <a:spcPts val="0"/>
              </a:spcBef>
              <a:spcAft>
                <a:spcPts val="0"/>
              </a:spcAft>
            </a:pPr>
            <a:r>
              <a:rPr sz="2000" b="1" i="0">
                <a:solidFill>
                  <a:srgbClr val="FFFFFF"/>
                </a:solidFill>
                <a:latin typeface="Georgia"/>
              </a:rPr>
              <a:t>No duplicate credit.  No gasoline expense.  No inflated totals.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8">
    <p:bg>
      <p:bgPr>
        <a:solidFill>
          <a:srgbClr val="F5F1E8"/>
        </a:solidFill>
        <a:effectLst/>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marL="0" indent="0">
              <a:buNone/>
            </a:pPr>
            <a:r>
              <a:rPr lang="en-US" sz="1200" b="1" kern="0" spc="200" dirty="0">
                <a:solidFill>
                  <a:srgbClr val="B22234"/>
                </a:solidFill>
                <a:latin typeface="Calibri" pitchFamily="34" charset="0"/>
                <a:ea typeface="Calibri" pitchFamily="34" charset="-122"/>
                <a:cs typeface="Calibri" pitchFamily="34" charset="-120"/>
              </a:rPr>
              <a:t>MEET THE REQUIREMENT</a:t>
            </a:r>
            <a:endParaRPr lang="en-US" sz="1200" dirty="0"/>
          </a:p>
        </p:txBody>
      </p:sp>
      <p:sp>
        <p:nvSpPr>
          <p:cNvPr id="3" name="Text 1"/>
          <p:cNvSpPr/>
          <p:nvPr/>
        </p:nvSpPr>
        <p:spPr>
          <a:xfrm>
            <a:off x="640080" y="658368"/>
            <a:ext cx="10881360" cy="685800"/>
          </a:xfrm>
          <a:prstGeom prst="rect">
            <a:avLst/>
          </a:prstGeom>
          <a:noFill/>
          <a:ln/>
        </p:spPr>
        <p:txBody>
          <a:bodyPr wrap="square" lIns="0" tIns="0" rIns="0" bIns="0" rtlCol="0" anchor="ctr"/>
          <a:lstStyle/>
          <a:p>
            <a:pPr marL="0" indent="0">
              <a:buNone/>
            </a:pPr>
            <a:r>
              <a:rPr lang="en-US" sz="3000" b="1" dirty="0">
                <a:solidFill>
                  <a:srgbClr val="0A2240"/>
                </a:solidFill>
                <a:latin typeface="Georgia" pitchFamily="34" charset="0"/>
                <a:ea typeface="Georgia" pitchFamily="34" charset="-122"/>
                <a:cs typeface="Georgia" pitchFamily="34" charset="-120"/>
              </a:rPr>
              <a:t>Safety Reporting</a:t>
            </a:r>
            <a:endParaRPr lang="en-US" sz="3000" dirty="0"/>
          </a:p>
        </p:txBody>
      </p:sp>
      <p:sp>
        <p:nvSpPr>
          <p:cNvPr id="4" name="Text 2"/>
          <p:cNvSpPr/>
          <p:nvPr/>
        </p:nvSpPr>
        <p:spPr>
          <a:xfrm>
            <a:off x="640080" y="6419088"/>
            <a:ext cx="8229600" cy="274320"/>
          </a:xfrm>
          <a:prstGeom prst="rect">
            <a:avLst/>
          </a:prstGeom>
          <a:noFill/>
          <a:ln/>
        </p:spPr>
        <p:txBody>
          <a:bodyPr wrap="square" lIns="0" tIns="0" rIns="0" bIns="0" rtlCol="0" anchor="ctr"/>
          <a:lstStyle/>
          <a:p>
            <a:pPr marL="0" indent="0">
              <a:buNone/>
            </a:pPr>
            <a:r>
              <a:rPr lang="en-US" sz="950" dirty="0">
                <a:solidFill>
                  <a:srgbClr val="5C6672"/>
                </a:solidFill>
                <a:latin typeface="Calibri" pitchFamily="34" charset="0"/>
                <a:ea typeface="Calibri" pitchFamily="34" charset="-122"/>
                <a:cs typeface="Calibri" pitchFamily="34" charset="-120"/>
              </a:rPr>
              <a:t>VFW Department of South Carolina  ·  Community Service Reporting</a:t>
            </a:r>
            <a:endParaRPr lang="en-US" sz="950" dirty="0"/>
          </a:p>
        </p:txBody>
      </p:sp>
      <p:sp>
        <p:nvSpPr>
          <p:cNvPr id="5" name="Text 3"/>
          <p:cNvSpPr/>
          <p:nvPr/>
        </p:nvSpPr>
        <p:spPr>
          <a:xfrm>
            <a:off x="11338560" y="6419088"/>
            <a:ext cx="548640" cy="274320"/>
          </a:xfrm>
          <a:prstGeom prst="rect">
            <a:avLst/>
          </a:prstGeom>
          <a:noFill/>
          <a:ln/>
        </p:spPr>
        <p:txBody>
          <a:bodyPr wrap="square" lIns="0" tIns="0" rIns="0" bIns="0" rtlCol="0" anchor="ctr"/>
          <a:lstStyle/>
          <a:p>
            <a:pPr marL="0" indent="0" algn="r">
              <a:buNone/>
            </a:pPr>
            <a:r>
              <a:rPr lang="en-US" sz="950">
                <a:solidFill>
                  <a:srgbClr val="5C6672"/>
                </a:solidFill>
                <a:latin typeface="Calibri" pitchFamily="34" charset="0"/>
                <a:ea typeface="Calibri" pitchFamily="34" charset="-122"/>
                <a:cs typeface="Calibri" pitchFamily="34" charset="-120"/>
              </a:rPr>
              <a:t>12</a:t>
            </a:r>
            <a:endParaRPr lang="en-US" sz="950" dirty="0"/>
          </a:p>
        </p:txBody>
      </p:sp>
      <p:sp>
        <p:nvSpPr>
          <p:cNvPr id="6" name="Shape 4"/>
          <p:cNvSpPr/>
          <p:nvPr/>
        </p:nvSpPr>
        <p:spPr>
          <a:xfrm>
            <a:off x="640080" y="1481328"/>
            <a:ext cx="5486400" cy="1234440"/>
          </a:xfrm>
          <a:prstGeom prst="rect">
            <a:avLst/>
          </a:prstGeom>
          <a:solidFill>
            <a:srgbClr val="0A2240"/>
          </a:solidFill>
          <a:ln/>
          <a:effectLst>
            <a:outerShdw blurRad="114300" dist="38100" dir="5400000" algn="bl" rotWithShape="0">
              <a:srgbClr val="0A1526">
                <a:alpha val="18000"/>
              </a:srgbClr>
            </a:outerShdw>
          </a:effectLst>
        </p:spPr>
        <p:txBody>
          <a:bodyPr/>
          <a:lstStyle/>
          <a:p>
            <a:endParaRPr lang="en-US"/>
          </a:p>
        </p:txBody>
      </p:sp>
      <p:sp>
        <p:nvSpPr>
          <p:cNvPr id="7" name="Text 5"/>
          <p:cNvSpPr/>
          <p:nvPr/>
        </p:nvSpPr>
        <p:spPr>
          <a:xfrm>
            <a:off x="777240" y="1481328"/>
            <a:ext cx="1554480" cy="1234440"/>
          </a:xfrm>
          <a:prstGeom prst="rect">
            <a:avLst/>
          </a:prstGeom>
          <a:noFill/>
          <a:ln/>
        </p:spPr>
        <p:txBody>
          <a:bodyPr wrap="square" lIns="0" tIns="0" rIns="0" bIns="0" rtlCol="0" anchor="ctr"/>
          <a:lstStyle/>
          <a:p>
            <a:pPr marL="0" indent="0" algn="ctr">
              <a:buNone/>
            </a:pPr>
            <a:r>
              <a:rPr lang="en-US" sz="5600" b="1" dirty="0">
                <a:solidFill>
                  <a:srgbClr val="C8A24A"/>
                </a:solidFill>
                <a:latin typeface="Georgia" pitchFamily="34" charset="0"/>
                <a:ea typeface="Georgia" pitchFamily="34" charset="-122"/>
                <a:cs typeface="Georgia" pitchFamily="34" charset="-120"/>
              </a:rPr>
              <a:t>12</a:t>
            </a:r>
            <a:endParaRPr lang="en-US" sz="5600" dirty="0"/>
          </a:p>
        </p:txBody>
      </p:sp>
      <p:sp>
        <p:nvSpPr>
          <p:cNvPr id="8" name="Text 6"/>
          <p:cNvSpPr/>
          <p:nvPr/>
        </p:nvSpPr>
        <p:spPr>
          <a:xfrm>
            <a:off x="2377440" y="1481328"/>
            <a:ext cx="3611880" cy="1234440"/>
          </a:xfrm>
          <a:prstGeom prst="rect">
            <a:avLst/>
          </a:prstGeom>
          <a:noFill/>
          <a:ln/>
        </p:spPr>
        <p:txBody>
          <a:bodyPr wrap="square" lIns="0" tIns="0" rIns="0" bIns="0" rtlCol="0" anchor="ctr"/>
          <a:lstStyle/>
          <a:p>
            <a:pPr marL="0" indent="0">
              <a:lnSpc>
                <a:spcPct val="110000"/>
              </a:lnSpc>
              <a:buNone/>
            </a:pPr>
            <a:r>
              <a:rPr lang="en-US" sz="1700" b="1" dirty="0">
                <a:solidFill>
                  <a:srgbClr val="FFFFFF"/>
                </a:solidFill>
                <a:latin typeface="Calibri" pitchFamily="34" charset="0"/>
                <a:ea typeface="Calibri" pitchFamily="34" charset="-122"/>
                <a:cs typeface="Calibri" pitchFamily="34" charset="-120"/>
              </a:rPr>
              <a:t>Safety Reports each year
</a:t>
            </a:r>
            <a:r>
              <a:rPr lang="en-US" sz="1300" dirty="0">
                <a:solidFill>
                  <a:srgbClr val="AEBAD0"/>
                </a:solidFill>
                <a:latin typeface="Calibri" pitchFamily="34" charset="0"/>
                <a:ea typeface="Calibri" pitchFamily="34" charset="-122"/>
                <a:cs typeface="Calibri" pitchFamily="34" charset="-120"/>
              </a:rPr>
              <a:t>Make safety a standing agenda item at every monthly meeting.</a:t>
            </a:r>
            <a:endParaRPr lang="en-US" sz="1700" dirty="0"/>
          </a:p>
        </p:txBody>
      </p:sp>
      <p:sp>
        <p:nvSpPr>
          <p:cNvPr id="9" name="Text 7"/>
          <p:cNvSpPr/>
          <p:nvPr/>
        </p:nvSpPr>
        <p:spPr>
          <a:xfrm>
            <a:off x="640080" y="2926080"/>
            <a:ext cx="5486400" cy="274320"/>
          </a:xfrm>
          <a:prstGeom prst="rect">
            <a:avLst/>
          </a:prstGeom>
          <a:noFill/>
          <a:ln/>
        </p:spPr>
        <p:txBody>
          <a:bodyPr wrap="square" lIns="0" tIns="0" rIns="0" bIns="0" rtlCol="0" anchor="ctr"/>
          <a:lstStyle/>
          <a:p>
            <a:pPr marL="0" indent="0">
              <a:buNone/>
            </a:pPr>
            <a:r>
              <a:rPr lang="en-US" sz="1200" b="1" kern="0" spc="100" dirty="0">
                <a:solidFill>
                  <a:srgbClr val="B22234"/>
                </a:solidFill>
                <a:latin typeface="Calibri" pitchFamily="34" charset="0"/>
                <a:ea typeface="Calibri" pitchFamily="34" charset="-122"/>
                <a:cs typeface="Calibri" pitchFamily="34" charset="-120"/>
              </a:rPr>
              <a:t>NATIONAL GUIDANCE</a:t>
            </a:r>
            <a:endParaRPr lang="en-US" sz="1200" dirty="0"/>
          </a:p>
        </p:txBody>
      </p:sp>
      <p:sp>
        <p:nvSpPr>
          <p:cNvPr id="10" name="Text 8"/>
          <p:cNvSpPr/>
          <p:nvPr/>
        </p:nvSpPr>
        <p:spPr>
          <a:xfrm>
            <a:off x="640080" y="3200400"/>
            <a:ext cx="5486400" cy="640080"/>
          </a:xfrm>
          <a:prstGeom prst="rect">
            <a:avLst/>
          </a:prstGeom>
          <a:noFill/>
          <a:ln/>
        </p:spPr>
        <p:txBody>
          <a:bodyPr wrap="square" lIns="0" tIns="0" rIns="0" bIns="0" rtlCol="0" anchor="ctr"/>
          <a:lstStyle/>
          <a:p>
            <a:pPr marL="0" indent="0">
              <a:buNone/>
            </a:pPr>
            <a:r>
              <a:rPr lang="en-US" sz="1500" dirty="0">
                <a:solidFill>
                  <a:srgbClr val="1E2733"/>
                </a:solidFill>
                <a:latin typeface="Calibri" pitchFamily="34" charset="0"/>
                <a:ea typeface="Calibri" pitchFamily="34" charset="-122"/>
                <a:cs typeface="Calibri" pitchFamily="34" charset="-120"/>
              </a:rPr>
              <a:t>Only the individual giving the safety briefing receives volunteer credit.</a:t>
            </a:r>
            <a:endParaRPr lang="en-US" sz="1500" dirty="0"/>
          </a:p>
        </p:txBody>
      </p:sp>
      <p:sp>
        <p:nvSpPr>
          <p:cNvPr id="11" name="Shape 9"/>
          <p:cNvSpPr/>
          <p:nvPr/>
        </p:nvSpPr>
        <p:spPr>
          <a:xfrm>
            <a:off x="640080" y="3977640"/>
            <a:ext cx="5486400" cy="1783080"/>
          </a:xfrm>
          <a:prstGeom prst="rect">
            <a:avLst/>
          </a:prstGeom>
          <a:solidFill>
            <a:srgbClr val="ECE4D3"/>
          </a:solidFill>
          <a:ln/>
        </p:spPr>
        <p:txBody>
          <a:bodyPr/>
          <a:lstStyle/>
          <a:p>
            <a:endParaRPr lang="en-US"/>
          </a:p>
        </p:txBody>
      </p:sp>
      <p:sp>
        <p:nvSpPr>
          <p:cNvPr id="12" name="Shape 10"/>
          <p:cNvSpPr/>
          <p:nvPr/>
        </p:nvSpPr>
        <p:spPr>
          <a:xfrm>
            <a:off x="640080" y="3977640"/>
            <a:ext cx="109728" cy="1783080"/>
          </a:xfrm>
          <a:prstGeom prst="rect">
            <a:avLst/>
          </a:prstGeom>
          <a:solidFill>
            <a:srgbClr val="C8A24A"/>
          </a:solidFill>
          <a:ln/>
        </p:spPr>
        <p:txBody>
          <a:bodyPr/>
          <a:lstStyle/>
          <a:p>
            <a:endParaRPr lang="en-US"/>
          </a:p>
        </p:txBody>
      </p:sp>
      <p:sp>
        <p:nvSpPr>
          <p:cNvPr id="13" name="Text 11"/>
          <p:cNvSpPr/>
          <p:nvPr/>
        </p:nvSpPr>
        <p:spPr>
          <a:xfrm>
            <a:off x="914400" y="4114800"/>
            <a:ext cx="5029200" cy="320040"/>
          </a:xfrm>
          <a:prstGeom prst="rect">
            <a:avLst/>
          </a:prstGeom>
          <a:noFill/>
          <a:ln/>
        </p:spPr>
        <p:txBody>
          <a:bodyPr wrap="square" lIns="0" tIns="0" rIns="0" bIns="0" rtlCol="0" anchor="ctr"/>
          <a:lstStyle/>
          <a:p>
            <a:pPr marL="0" indent="0">
              <a:buNone/>
            </a:pPr>
            <a:r>
              <a:rPr lang="en-US" sz="1250" b="1" dirty="0">
                <a:solidFill>
                  <a:srgbClr val="0A2240"/>
                </a:solidFill>
                <a:latin typeface="Calibri" pitchFamily="34" charset="0"/>
                <a:ea typeface="Calibri" pitchFamily="34" charset="-122"/>
                <a:cs typeface="Calibri" pitchFamily="34" charset="-120"/>
              </a:rPr>
              <a:t>EXAMPLE — 3-minute briefing</a:t>
            </a:r>
            <a:endParaRPr lang="en-US" sz="1250" dirty="0"/>
          </a:p>
        </p:txBody>
      </p:sp>
      <p:sp>
        <p:nvSpPr>
          <p:cNvPr id="14" name="Text 12"/>
          <p:cNvSpPr/>
          <p:nvPr/>
        </p:nvSpPr>
        <p:spPr>
          <a:xfrm>
            <a:off x="960120" y="4480560"/>
            <a:ext cx="5029200" cy="1188720"/>
          </a:xfrm>
          <a:prstGeom prst="rect">
            <a:avLst/>
          </a:prstGeom>
          <a:noFill/>
          <a:ln/>
        </p:spPr>
        <p:txBody>
          <a:bodyPr wrap="square" lIns="0" tIns="0" rIns="0" bIns="0" rtlCol="0" anchor="t"/>
          <a:lstStyle/>
          <a:p>
            <a:pPr marL="203200" indent="-203200">
              <a:spcAft>
                <a:spcPts val="600"/>
              </a:spcAft>
              <a:buSzPct val="100000"/>
              <a:buChar char="•"/>
            </a:pPr>
            <a:r>
              <a:rPr lang="en-US" sz="1400" dirty="0">
                <a:solidFill>
                  <a:srgbClr val="1E2733"/>
                </a:solidFill>
                <a:latin typeface="Calibri" pitchFamily="34" charset="0"/>
                <a:ea typeface="Calibri" pitchFamily="34" charset="-122"/>
                <a:cs typeface="Calibri" pitchFamily="34" charset="-120"/>
              </a:rPr>
              <a:t>Enter 0.05 hours</a:t>
            </a:r>
            <a:endParaRPr lang="en-US" sz="1400" dirty="0"/>
          </a:p>
          <a:p>
            <a:pPr marL="203200" indent="-203200">
              <a:spcAft>
                <a:spcPts val="600"/>
              </a:spcAft>
              <a:buSzPct val="100000"/>
              <a:buChar char="•"/>
            </a:pPr>
            <a:r>
              <a:rPr lang="en-US" sz="1400" dirty="0">
                <a:solidFill>
                  <a:srgbClr val="1E2733"/>
                </a:solidFill>
                <a:latin typeface="Calibri" pitchFamily="34" charset="0"/>
                <a:ea typeface="Calibri" pitchFamily="34" charset="-122"/>
                <a:cs typeface="Calibri" pitchFamily="34" charset="-120"/>
              </a:rPr>
              <a:t>Enter 1 member</a:t>
            </a:r>
            <a:endParaRPr lang="en-US" sz="1400" dirty="0"/>
          </a:p>
          <a:p>
            <a:pPr marL="203200" indent="-203200">
              <a:spcAft>
                <a:spcPts val="600"/>
              </a:spcAft>
              <a:buSzPct val="100000"/>
              <a:buChar char="•"/>
            </a:pPr>
            <a:r>
              <a:rPr lang="en-US" sz="1400" dirty="0">
                <a:solidFill>
                  <a:srgbClr val="1E2733"/>
                </a:solidFill>
                <a:latin typeface="Calibri" pitchFamily="34" charset="0"/>
                <a:ea typeface="Calibri" pitchFamily="34" charset="-122"/>
                <a:cs typeface="Calibri" pitchFamily="34" charset="-120"/>
              </a:rPr>
              <a:t>Report only the speaker's mileage</a:t>
            </a:r>
            <a:endParaRPr lang="en-US" sz="1400" dirty="0"/>
          </a:p>
        </p:txBody>
      </p:sp>
      <p:sp>
        <p:nvSpPr>
          <p:cNvPr id="15" name="Shape 13"/>
          <p:cNvSpPr/>
          <p:nvPr/>
        </p:nvSpPr>
        <p:spPr>
          <a:xfrm>
            <a:off x="6400800" y="1481328"/>
            <a:ext cx="5148072" cy="4279392"/>
          </a:xfrm>
          <a:prstGeom prst="rect">
            <a:avLst/>
          </a:prstGeom>
          <a:solidFill>
            <a:srgbClr val="FFFFFF"/>
          </a:solidFill>
          <a:ln/>
          <a:effectLst>
            <a:outerShdw blurRad="114300" dist="38100" dir="5400000" algn="bl" rotWithShape="0">
              <a:srgbClr val="0A1526">
                <a:alpha val="18000"/>
              </a:srgbClr>
            </a:outerShdw>
          </a:effectLst>
        </p:spPr>
        <p:txBody>
          <a:bodyPr/>
          <a:lstStyle/>
          <a:p>
            <a:endParaRPr lang="en-US"/>
          </a:p>
        </p:txBody>
      </p:sp>
      <p:sp>
        <p:nvSpPr>
          <p:cNvPr id="16" name="Shape 14"/>
          <p:cNvSpPr/>
          <p:nvPr/>
        </p:nvSpPr>
        <p:spPr>
          <a:xfrm>
            <a:off x="6400800" y="1481328"/>
            <a:ext cx="5148072" cy="640080"/>
          </a:xfrm>
          <a:prstGeom prst="rect">
            <a:avLst/>
          </a:prstGeom>
          <a:solidFill>
            <a:srgbClr val="0A2240"/>
          </a:solidFill>
          <a:ln/>
        </p:spPr>
        <p:txBody>
          <a:bodyPr/>
          <a:lstStyle/>
          <a:p>
            <a:endParaRPr lang="en-US"/>
          </a:p>
        </p:txBody>
      </p:sp>
      <p:sp>
        <p:nvSpPr>
          <p:cNvPr id="17" name="Text 15"/>
          <p:cNvSpPr/>
          <p:nvPr/>
        </p:nvSpPr>
        <p:spPr>
          <a:xfrm>
            <a:off x="6675120" y="1481328"/>
            <a:ext cx="4572000" cy="640080"/>
          </a:xfrm>
          <a:prstGeom prst="rect">
            <a:avLst/>
          </a:prstGeom>
          <a:noFill/>
          <a:ln/>
        </p:spPr>
        <p:txBody>
          <a:bodyPr wrap="square" lIns="0" tIns="0" rIns="0" bIns="0" rtlCol="0" anchor="ctr"/>
          <a:lstStyle/>
          <a:p>
            <a:pPr marL="0" indent="0">
              <a:buNone/>
            </a:pPr>
            <a:r>
              <a:rPr lang="en-US" sz="1800" b="1" dirty="0">
                <a:solidFill>
                  <a:srgbClr val="FFFFFF"/>
                </a:solidFill>
                <a:latin typeface="Georgia" pitchFamily="34" charset="0"/>
                <a:ea typeface="Georgia" pitchFamily="34" charset="-122"/>
                <a:cs typeface="Georgia" pitchFamily="34" charset="-120"/>
              </a:rPr>
              <a:t>Possible Safety Topics</a:t>
            </a:r>
            <a:endParaRPr lang="en-US" sz="1800" dirty="0"/>
          </a:p>
        </p:txBody>
      </p:sp>
      <p:sp>
        <p:nvSpPr>
          <p:cNvPr id="18" name="Shape 16"/>
          <p:cNvSpPr/>
          <p:nvPr/>
        </p:nvSpPr>
        <p:spPr>
          <a:xfrm>
            <a:off x="6675120" y="2331720"/>
            <a:ext cx="2162556" cy="868680"/>
          </a:xfrm>
          <a:prstGeom prst="rect">
            <a:avLst/>
          </a:prstGeom>
          <a:solidFill>
            <a:srgbClr val="F5F1E8"/>
          </a:solidFill>
          <a:ln/>
        </p:spPr>
        <p:txBody>
          <a:bodyPr/>
          <a:lstStyle/>
          <a:p>
            <a:endParaRPr lang="en-US"/>
          </a:p>
        </p:txBody>
      </p:sp>
      <p:sp>
        <p:nvSpPr>
          <p:cNvPr id="19" name="Shape 17"/>
          <p:cNvSpPr/>
          <p:nvPr/>
        </p:nvSpPr>
        <p:spPr>
          <a:xfrm>
            <a:off x="6675120" y="2331720"/>
            <a:ext cx="91440" cy="868680"/>
          </a:xfrm>
          <a:prstGeom prst="rect">
            <a:avLst/>
          </a:prstGeom>
          <a:solidFill>
            <a:srgbClr val="B22234"/>
          </a:solidFill>
          <a:ln/>
        </p:spPr>
        <p:txBody>
          <a:bodyPr/>
          <a:lstStyle/>
          <a:p>
            <a:endParaRPr lang="en-US"/>
          </a:p>
        </p:txBody>
      </p:sp>
      <p:sp>
        <p:nvSpPr>
          <p:cNvPr id="20" name="Text 18"/>
          <p:cNvSpPr/>
          <p:nvPr/>
        </p:nvSpPr>
        <p:spPr>
          <a:xfrm>
            <a:off x="6903720" y="2331720"/>
            <a:ext cx="1842516" cy="868680"/>
          </a:xfrm>
          <a:prstGeom prst="rect">
            <a:avLst/>
          </a:prstGeom>
          <a:noFill/>
          <a:ln/>
        </p:spPr>
        <p:txBody>
          <a:bodyPr wrap="square" lIns="0" tIns="0" rIns="0" bIns="0" rtlCol="0" anchor="ctr"/>
          <a:lstStyle/>
          <a:p>
            <a:pPr marL="0" indent="0">
              <a:buNone/>
            </a:pPr>
            <a:r>
              <a:rPr lang="en-US" sz="1450" b="1" dirty="0">
                <a:solidFill>
                  <a:srgbClr val="0A2240"/>
                </a:solidFill>
                <a:latin typeface="Calibri" pitchFamily="34" charset="0"/>
                <a:ea typeface="Calibri" pitchFamily="34" charset="-122"/>
                <a:cs typeface="Calibri" pitchFamily="34" charset="-120"/>
              </a:rPr>
              <a:t>Heat injuries</a:t>
            </a:r>
            <a:endParaRPr lang="en-US" sz="1450" dirty="0"/>
          </a:p>
        </p:txBody>
      </p:sp>
      <p:sp>
        <p:nvSpPr>
          <p:cNvPr id="21" name="Shape 19"/>
          <p:cNvSpPr/>
          <p:nvPr/>
        </p:nvSpPr>
        <p:spPr>
          <a:xfrm>
            <a:off x="9111996" y="2331720"/>
            <a:ext cx="2162556" cy="868680"/>
          </a:xfrm>
          <a:prstGeom prst="rect">
            <a:avLst/>
          </a:prstGeom>
          <a:solidFill>
            <a:srgbClr val="F5F1E8"/>
          </a:solidFill>
          <a:ln/>
        </p:spPr>
        <p:txBody>
          <a:bodyPr/>
          <a:lstStyle/>
          <a:p>
            <a:endParaRPr lang="en-US"/>
          </a:p>
        </p:txBody>
      </p:sp>
      <p:sp>
        <p:nvSpPr>
          <p:cNvPr id="22" name="Shape 20"/>
          <p:cNvSpPr/>
          <p:nvPr/>
        </p:nvSpPr>
        <p:spPr>
          <a:xfrm>
            <a:off x="9111996" y="2331720"/>
            <a:ext cx="91440" cy="868680"/>
          </a:xfrm>
          <a:prstGeom prst="rect">
            <a:avLst/>
          </a:prstGeom>
          <a:solidFill>
            <a:srgbClr val="B22234"/>
          </a:solidFill>
          <a:ln/>
        </p:spPr>
        <p:txBody>
          <a:bodyPr/>
          <a:lstStyle/>
          <a:p>
            <a:endParaRPr lang="en-US"/>
          </a:p>
        </p:txBody>
      </p:sp>
      <p:sp>
        <p:nvSpPr>
          <p:cNvPr id="23" name="Text 21"/>
          <p:cNvSpPr/>
          <p:nvPr/>
        </p:nvSpPr>
        <p:spPr>
          <a:xfrm>
            <a:off x="9340596" y="2331720"/>
            <a:ext cx="1842516" cy="868680"/>
          </a:xfrm>
          <a:prstGeom prst="rect">
            <a:avLst/>
          </a:prstGeom>
          <a:noFill/>
          <a:ln/>
        </p:spPr>
        <p:txBody>
          <a:bodyPr wrap="square" lIns="0" tIns="0" rIns="0" bIns="0" rtlCol="0" anchor="ctr"/>
          <a:lstStyle/>
          <a:p>
            <a:pPr marL="0" indent="0">
              <a:buNone/>
            </a:pPr>
            <a:r>
              <a:rPr lang="en-US" sz="1450" b="1" dirty="0">
                <a:solidFill>
                  <a:srgbClr val="0A2240"/>
                </a:solidFill>
                <a:latin typeface="Calibri" pitchFamily="34" charset="0"/>
                <a:ea typeface="Calibri" pitchFamily="34" charset="-122"/>
                <a:cs typeface="Calibri" pitchFamily="34" charset="-120"/>
              </a:rPr>
              <a:t>Fire prevention</a:t>
            </a:r>
            <a:endParaRPr lang="en-US" sz="1450" dirty="0"/>
          </a:p>
        </p:txBody>
      </p:sp>
      <p:sp>
        <p:nvSpPr>
          <p:cNvPr id="24" name="Shape 22"/>
          <p:cNvSpPr/>
          <p:nvPr/>
        </p:nvSpPr>
        <p:spPr>
          <a:xfrm>
            <a:off x="6675120" y="3410712"/>
            <a:ext cx="2162556" cy="868680"/>
          </a:xfrm>
          <a:prstGeom prst="rect">
            <a:avLst/>
          </a:prstGeom>
          <a:solidFill>
            <a:srgbClr val="F5F1E8"/>
          </a:solidFill>
          <a:ln/>
        </p:spPr>
        <p:txBody>
          <a:bodyPr/>
          <a:lstStyle/>
          <a:p>
            <a:endParaRPr lang="en-US"/>
          </a:p>
        </p:txBody>
      </p:sp>
      <p:sp>
        <p:nvSpPr>
          <p:cNvPr id="25" name="Shape 23"/>
          <p:cNvSpPr/>
          <p:nvPr/>
        </p:nvSpPr>
        <p:spPr>
          <a:xfrm>
            <a:off x="6675120" y="3410712"/>
            <a:ext cx="91440" cy="868680"/>
          </a:xfrm>
          <a:prstGeom prst="rect">
            <a:avLst/>
          </a:prstGeom>
          <a:solidFill>
            <a:srgbClr val="B22234"/>
          </a:solidFill>
          <a:ln/>
        </p:spPr>
        <p:txBody>
          <a:bodyPr/>
          <a:lstStyle/>
          <a:p>
            <a:endParaRPr lang="en-US"/>
          </a:p>
        </p:txBody>
      </p:sp>
      <p:sp>
        <p:nvSpPr>
          <p:cNvPr id="26" name="Text 24"/>
          <p:cNvSpPr/>
          <p:nvPr/>
        </p:nvSpPr>
        <p:spPr>
          <a:xfrm>
            <a:off x="6903720" y="3410712"/>
            <a:ext cx="1842516" cy="868680"/>
          </a:xfrm>
          <a:prstGeom prst="rect">
            <a:avLst/>
          </a:prstGeom>
          <a:noFill/>
          <a:ln/>
        </p:spPr>
        <p:txBody>
          <a:bodyPr wrap="square" lIns="0" tIns="0" rIns="0" bIns="0" rtlCol="0" anchor="ctr"/>
          <a:lstStyle/>
          <a:p>
            <a:pPr marL="0" indent="0">
              <a:buNone/>
            </a:pPr>
            <a:r>
              <a:rPr lang="en-US" sz="1450" b="1" dirty="0">
                <a:solidFill>
                  <a:srgbClr val="0A2240"/>
                </a:solidFill>
                <a:latin typeface="Calibri" pitchFamily="34" charset="0"/>
                <a:ea typeface="Calibri" pitchFamily="34" charset="-122"/>
                <a:cs typeface="Calibri" pitchFamily="34" charset="-120"/>
              </a:rPr>
              <a:t>Winter driving</a:t>
            </a:r>
            <a:endParaRPr lang="en-US" sz="1450" dirty="0"/>
          </a:p>
        </p:txBody>
      </p:sp>
      <p:sp>
        <p:nvSpPr>
          <p:cNvPr id="27" name="Shape 25"/>
          <p:cNvSpPr/>
          <p:nvPr/>
        </p:nvSpPr>
        <p:spPr>
          <a:xfrm>
            <a:off x="9111996" y="3410712"/>
            <a:ext cx="2162556" cy="868680"/>
          </a:xfrm>
          <a:prstGeom prst="rect">
            <a:avLst/>
          </a:prstGeom>
          <a:solidFill>
            <a:srgbClr val="F5F1E8"/>
          </a:solidFill>
          <a:ln/>
        </p:spPr>
        <p:txBody>
          <a:bodyPr/>
          <a:lstStyle/>
          <a:p>
            <a:endParaRPr lang="en-US"/>
          </a:p>
        </p:txBody>
      </p:sp>
      <p:sp>
        <p:nvSpPr>
          <p:cNvPr id="28" name="Shape 26"/>
          <p:cNvSpPr/>
          <p:nvPr/>
        </p:nvSpPr>
        <p:spPr>
          <a:xfrm>
            <a:off x="9111996" y="3410712"/>
            <a:ext cx="91440" cy="868680"/>
          </a:xfrm>
          <a:prstGeom prst="rect">
            <a:avLst/>
          </a:prstGeom>
          <a:solidFill>
            <a:srgbClr val="B22234"/>
          </a:solidFill>
          <a:ln/>
        </p:spPr>
        <p:txBody>
          <a:bodyPr/>
          <a:lstStyle/>
          <a:p>
            <a:endParaRPr lang="en-US"/>
          </a:p>
        </p:txBody>
      </p:sp>
      <p:sp>
        <p:nvSpPr>
          <p:cNvPr id="29" name="Text 27"/>
          <p:cNvSpPr/>
          <p:nvPr/>
        </p:nvSpPr>
        <p:spPr>
          <a:xfrm>
            <a:off x="9340596" y="3410712"/>
            <a:ext cx="1842516" cy="868680"/>
          </a:xfrm>
          <a:prstGeom prst="rect">
            <a:avLst/>
          </a:prstGeom>
          <a:noFill/>
          <a:ln/>
        </p:spPr>
        <p:txBody>
          <a:bodyPr wrap="square" lIns="0" tIns="0" rIns="0" bIns="0" rtlCol="0" anchor="ctr"/>
          <a:lstStyle/>
          <a:p>
            <a:pPr marL="0" indent="0">
              <a:buNone/>
            </a:pPr>
            <a:r>
              <a:rPr lang="en-US" sz="1450" b="1" dirty="0">
                <a:solidFill>
                  <a:srgbClr val="0A2240"/>
                </a:solidFill>
                <a:latin typeface="Calibri" pitchFamily="34" charset="0"/>
                <a:ea typeface="Calibri" pitchFamily="34" charset="-122"/>
                <a:cs typeface="Calibri" pitchFamily="34" charset="-120"/>
              </a:rPr>
              <a:t>Hurricane preparedness</a:t>
            </a:r>
            <a:endParaRPr lang="en-US" sz="1450" dirty="0"/>
          </a:p>
        </p:txBody>
      </p:sp>
      <p:sp>
        <p:nvSpPr>
          <p:cNvPr id="30" name="Shape 28"/>
          <p:cNvSpPr/>
          <p:nvPr/>
        </p:nvSpPr>
        <p:spPr>
          <a:xfrm>
            <a:off x="6675120" y="4489704"/>
            <a:ext cx="2162556" cy="868680"/>
          </a:xfrm>
          <a:prstGeom prst="rect">
            <a:avLst/>
          </a:prstGeom>
          <a:solidFill>
            <a:srgbClr val="F5F1E8"/>
          </a:solidFill>
          <a:ln/>
        </p:spPr>
        <p:txBody>
          <a:bodyPr/>
          <a:lstStyle/>
          <a:p>
            <a:endParaRPr lang="en-US"/>
          </a:p>
        </p:txBody>
      </p:sp>
      <p:sp>
        <p:nvSpPr>
          <p:cNvPr id="31" name="Shape 29"/>
          <p:cNvSpPr/>
          <p:nvPr/>
        </p:nvSpPr>
        <p:spPr>
          <a:xfrm>
            <a:off x="6675120" y="4489704"/>
            <a:ext cx="91440" cy="868680"/>
          </a:xfrm>
          <a:prstGeom prst="rect">
            <a:avLst/>
          </a:prstGeom>
          <a:solidFill>
            <a:srgbClr val="B22234"/>
          </a:solidFill>
          <a:ln/>
        </p:spPr>
        <p:txBody>
          <a:bodyPr/>
          <a:lstStyle/>
          <a:p>
            <a:endParaRPr lang="en-US"/>
          </a:p>
        </p:txBody>
      </p:sp>
      <p:sp>
        <p:nvSpPr>
          <p:cNvPr id="32" name="Text 30"/>
          <p:cNvSpPr/>
          <p:nvPr/>
        </p:nvSpPr>
        <p:spPr>
          <a:xfrm>
            <a:off x="6903720" y="4489704"/>
            <a:ext cx="1842516" cy="868680"/>
          </a:xfrm>
          <a:prstGeom prst="rect">
            <a:avLst/>
          </a:prstGeom>
          <a:noFill/>
          <a:ln/>
        </p:spPr>
        <p:txBody>
          <a:bodyPr wrap="square" lIns="0" tIns="0" rIns="0" bIns="0" rtlCol="0" anchor="ctr"/>
          <a:lstStyle/>
          <a:p>
            <a:pPr marL="0" indent="0">
              <a:buNone/>
            </a:pPr>
            <a:r>
              <a:rPr lang="en-US" sz="1450" b="1" dirty="0">
                <a:solidFill>
                  <a:srgbClr val="0A2240"/>
                </a:solidFill>
                <a:latin typeface="Calibri" pitchFamily="34" charset="0"/>
                <a:ea typeface="Calibri" pitchFamily="34" charset="-122"/>
                <a:cs typeface="Calibri" pitchFamily="34" charset="-120"/>
              </a:rPr>
              <a:t>Medication safety</a:t>
            </a:r>
            <a:endParaRPr lang="en-US" sz="1450" dirty="0"/>
          </a:p>
        </p:txBody>
      </p:sp>
      <p:sp>
        <p:nvSpPr>
          <p:cNvPr id="33" name="Shape 31"/>
          <p:cNvSpPr/>
          <p:nvPr/>
        </p:nvSpPr>
        <p:spPr>
          <a:xfrm>
            <a:off x="9111996" y="4489704"/>
            <a:ext cx="2162556" cy="868680"/>
          </a:xfrm>
          <a:prstGeom prst="rect">
            <a:avLst/>
          </a:prstGeom>
          <a:solidFill>
            <a:srgbClr val="F5F1E8"/>
          </a:solidFill>
          <a:ln/>
        </p:spPr>
        <p:txBody>
          <a:bodyPr/>
          <a:lstStyle/>
          <a:p>
            <a:endParaRPr lang="en-US"/>
          </a:p>
        </p:txBody>
      </p:sp>
      <p:sp>
        <p:nvSpPr>
          <p:cNvPr id="34" name="Shape 32"/>
          <p:cNvSpPr/>
          <p:nvPr/>
        </p:nvSpPr>
        <p:spPr>
          <a:xfrm>
            <a:off x="9111996" y="4489704"/>
            <a:ext cx="91440" cy="868680"/>
          </a:xfrm>
          <a:prstGeom prst="rect">
            <a:avLst/>
          </a:prstGeom>
          <a:solidFill>
            <a:srgbClr val="B22234"/>
          </a:solidFill>
          <a:ln/>
        </p:spPr>
        <p:txBody>
          <a:bodyPr/>
          <a:lstStyle/>
          <a:p>
            <a:endParaRPr lang="en-US"/>
          </a:p>
        </p:txBody>
      </p:sp>
      <p:sp>
        <p:nvSpPr>
          <p:cNvPr id="35" name="Text 33"/>
          <p:cNvSpPr/>
          <p:nvPr/>
        </p:nvSpPr>
        <p:spPr>
          <a:xfrm>
            <a:off x="9340596" y="4489704"/>
            <a:ext cx="1842516" cy="868680"/>
          </a:xfrm>
          <a:prstGeom prst="rect">
            <a:avLst/>
          </a:prstGeom>
          <a:noFill/>
          <a:ln/>
        </p:spPr>
        <p:txBody>
          <a:bodyPr wrap="square" lIns="0" tIns="0" rIns="0" bIns="0" rtlCol="0" anchor="ctr"/>
          <a:lstStyle/>
          <a:p>
            <a:pPr marL="0" indent="0">
              <a:buNone/>
            </a:pPr>
            <a:r>
              <a:rPr lang="en-US" sz="1450" b="1" dirty="0">
                <a:solidFill>
                  <a:srgbClr val="0A2240"/>
                </a:solidFill>
                <a:latin typeface="Calibri" pitchFamily="34" charset="0"/>
                <a:ea typeface="Calibri" pitchFamily="34" charset="-122"/>
                <a:cs typeface="Calibri" pitchFamily="34" charset="-120"/>
              </a:rPr>
              <a:t>Fall prevention</a:t>
            </a:r>
            <a:endParaRPr lang="en-US" sz="1450" dirty="0"/>
          </a:p>
        </p:txBody>
      </p:sp>
    </p:spTree>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name="Slide 9">
    <p:bg>
      <p:bgPr>
        <a:solidFill>
          <a:srgbClr val="F5F1E8"/>
        </a:solidFill>
        <a:effectLst/>
      </p:bgPr>
    </p:bg>
    <p:spTree>
      <p:nvGrpSpPr>
        <p:cNvPr id="1" name=""/>
        <p:cNvGrpSpPr/>
        <p:nvPr/>
      </p:nvGrpSpPr>
      <p:grpSpPr>
        <a:xfrm>
          <a:off x="0" y="0"/>
          <a:ext cx="0" cy="0"/>
          <a:chOff x="0" y="0"/>
          <a:chExt cx="0" cy="0"/>
        </a:xfrm>
      </p:grpSpPr>
      <p:pic>
        <p:nvPicPr>
          <p:cNvPr id="2" name="Image 0"/>
          <p:cNvPicPr>
            <a:picLocks noChangeAspect="1"/>
          </p:cNvPicPr>
          <p:nvPr/>
        </p:nvPicPr>
        <p:blipFill>
          <a:blip r:embed="rId3"/>
          <a:srcRect l="2170" r="2170"/>
          <a:stretch/>
        </p:blipFill>
        <p:spPr>
          <a:xfrm>
            <a:off x="7818120" y="0"/>
            <a:ext cx="4373575" cy="6858000"/>
          </a:xfrm>
          <a:prstGeom prst="rect">
            <a:avLst/>
          </a:prstGeom>
        </p:spPr>
      </p:pic>
      <p:sp>
        <p:nvSpPr>
          <p:cNvPr id="3" name="Shape 0"/>
          <p:cNvSpPr/>
          <p:nvPr/>
        </p:nvSpPr>
        <p:spPr>
          <a:xfrm>
            <a:off x="7818120" y="0"/>
            <a:ext cx="82296" cy="6858000"/>
          </a:xfrm>
          <a:prstGeom prst="rect">
            <a:avLst/>
          </a:prstGeom>
          <a:solidFill>
            <a:srgbClr val="C8A24A"/>
          </a:solidFill>
          <a:ln/>
        </p:spPr>
        <p:txBody>
          <a:bodyPr/>
          <a:lstStyle/>
          <a:p>
            <a:endParaRPr lang="en-US"/>
          </a:p>
        </p:txBody>
      </p:sp>
      <p:sp>
        <p:nvSpPr>
          <p:cNvPr id="4" name="Text 1"/>
          <p:cNvSpPr/>
          <p:nvPr/>
        </p:nvSpPr>
        <p:spPr>
          <a:xfrm>
            <a:off x="640080" y="548640"/>
            <a:ext cx="6766560" cy="274320"/>
          </a:xfrm>
          <a:prstGeom prst="rect">
            <a:avLst/>
          </a:prstGeom>
          <a:noFill/>
          <a:ln/>
        </p:spPr>
        <p:txBody>
          <a:bodyPr wrap="square" lIns="0" tIns="0" rIns="0" bIns="0" rtlCol="0" anchor="ctr"/>
          <a:lstStyle/>
          <a:p>
            <a:pPr marL="0" indent="0">
              <a:buNone/>
            </a:pPr>
            <a:r>
              <a:rPr lang="en-US" sz="1200" b="1" kern="0" spc="200" dirty="0">
                <a:solidFill>
                  <a:srgbClr val="B22234"/>
                </a:solidFill>
                <a:latin typeface="Calibri" pitchFamily="34" charset="0"/>
                <a:ea typeface="Calibri" pitchFamily="34" charset="-122"/>
                <a:cs typeface="Calibri" pitchFamily="34" charset="-120"/>
              </a:rPr>
              <a:t>RECOGNITION</a:t>
            </a:r>
            <a:endParaRPr lang="en-US" sz="1200" dirty="0"/>
          </a:p>
        </p:txBody>
      </p:sp>
      <p:sp>
        <p:nvSpPr>
          <p:cNvPr id="5" name="Text 2"/>
          <p:cNvSpPr/>
          <p:nvPr/>
        </p:nvSpPr>
        <p:spPr>
          <a:xfrm>
            <a:off x="640080" y="841248"/>
            <a:ext cx="6858000" cy="640080"/>
          </a:xfrm>
          <a:prstGeom prst="rect">
            <a:avLst/>
          </a:prstGeom>
          <a:noFill/>
          <a:ln/>
        </p:spPr>
        <p:txBody>
          <a:bodyPr wrap="square" lIns="0" tIns="0" rIns="0" bIns="0" rtlCol="0" anchor="ctr"/>
          <a:lstStyle/>
          <a:p>
            <a:pPr marL="0" indent="0">
              <a:buNone/>
            </a:pPr>
            <a:r>
              <a:rPr lang="en-US" sz="3000" b="1" dirty="0">
                <a:solidFill>
                  <a:srgbClr val="0A2240"/>
                </a:solidFill>
                <a:latin typeface="Georgia" pitchFamily="34" charset="0"/>
                <a:ea typeface="Georgia" pitchFamily="34" charset="-122"/>
                <a:cs typeface="Georgia" pitchFamily="34" charset="-120"/>
              </a:rPr>
              <a:t>Awards &amp; Recognition</a:t>
            </a:r>
            <a:endParaRPr lang="en-US" sz="3000" dirty="0"/>
          </a:p>
        </p:txBody>
      </p:sp>
      <p:sp>
        <p:nvSpPr>
          <p:cNvPr id="6" name="Text 3"/>
          <p:cNvSpPr/>
          <p:nvPr/>
        </p:nvSpPr>
        <p:spPr>
          <a:xfrm>
            <a:off x="640080" y="1572768"/>
            <a:ext cx="6949440" cy="320040"/>
          </a:xfrm>
          <a:prstGeom prst="rect">
            <a:avLst/>
          </a:prstGeom>
          <a:noFill/>
          <a:ln/>
        </p:spPr>
        <p:txBody>
          <a:bodyPr wrap="square" lIns="0" tIns="0" rIns="0" bIns="0" rtlCol="0" anchor="ctr"/>
          <a:lstStyle/>
          <a:p>
            <a:pPr marL="0" indent="0">
              <a:buNone/>
            </a:pPr>
            <a:r>
              <a:rPr lang="en-US" sz="1500" dirty="0">
                <a:solidFill>
                  <a:srgbClr val="1E2733"/>
                </a:solidFill>
                <a:latin typeface="Calibri" pitchFamily="34" charset="0"/>
                <a:ea typeface="Calibri" pitchFamily="34" charset="-122"/>
                <a:cs typeface="Calibri" pitchFamily="34" charset="-120"/>
              </a:rPr>
              <a:t>Outstanding reporting can lead to:</a:t>
            </a:r>
            <a:endParaRPr lang="en-US" sz="1500" dirty="0"/>
          </a:p>
        </p:txBody>
      </p:sp>
      <p:sp>
        <p:nvSpPr>
          <p:cNvPr id="7" name="Text 4"/>
          <p:cNvSpPr/>
          <p:nvPr/>
        </p:nvSpPr>
        <p:spPr>
          <a:xfrm>
            <a:off x="685800" y="1965960"/>
            <a:ext cx="6766560" cy="2011680"/>
          </a:xfrm>
          <a:prstGeom prst="rect">
            <a:avLst/>
          </a:prstGeom>
          <a:noFill/>
          <a:ln/>
        </p:spPr>
        <p:txBody>
          <a:bodyPr wrap="square" lIns="0" tIns="0" rIns="0" bIns="0" rtlCol="0" anchor="t"/>
          <a:lstStyle/>
          <a:p>
            <a:pPr marL="203200" indent="-203200">
              <a:spcAft>
                <a:spcPts val="1000"/>
              </a:spcAft>
              <a:buSzPct val="100000"/>
              <a:buChar char="•"/>
            </a:pPr>
            <a:r>
              <a:rPr lang="en-US" sz="1500" dirty="0">
                <a:solidFill>
                  <a:srgbClr val="1E2733"/>
                </a:solidFill>
                <a:latin typeface="Calibri" pitchFamily="34" charset="0"/>
                <a:ea typeface="Calibri" pitchFamily="34" charset="-122"/>
                <a:cs typeface="Calibri" pitchFamily="34" charset="-120"/>
              </a:rPr>
              <a:t>Department Awards</a:t>
            </a:r>
            <a:endParaRPr lang="en-US" sz="1500" dirty="0"/>
          </a:p>
          <a:p>
            <a:pPr marL="203200" indent="-203200">
              <a:spcAft>
                <a:spcPts val="1000"/>
              </a:spcAft>
              <a:buSzPct val="100000"/>
              <a:buChar char="•"/>
            </a:pPr>
            <a:r>
              <a:rPr lang="en-US" sz="1500" dirty="0">
                <a:solidFill>
                  <a:srgbClr val="1E2733"/>
                </a:solidFill>
                <a:latin typeface="Calibri" pitchFamily="34" charset="0"/>
                <a:ea typeface="Calibri" pitchFamily="34" charset="-122"/>
                <a:cs typeface="Calibri" pitchFamily="34" charset="-120"/>
              </a:rPr>
              <a:t>The Clyde Lindsay Award</a:t>
            </a:r>
            <a:endParaRPr lang="en-US" sz="1500" dirty="0"/>
          </a:p>
          <a:p>
            <a:pPr marL="203200" indent="-203200">
              <a:spcAft>
                <a:spcPts val="1000"/>
              </a:spcAft>
              <a:buSzPct val="100000"/>
              <a:buChar char="•"/>
            </a:pPr>
            <a:r>
              <a:rPr lang="en-US" sz="1500" dirty="0">
                <a:solidFill>
                  <a:srgbClr val="1E2733"/>
                </a:solidFill>
                <a:latin typeface="Calibri" pitchFamily="34" charset="0"/>
                <a:ea typeface="Calibri" pitchFamily="34" charset="-122"/>
                <a:cs typeface="Calibri" pitchFamily="34" charset="-120"/>
              </a:rPr>
              <a:t>Department Outstanding Community Service Post</a:t>
            </a:r>
            <a:endParaRPr lang="en-US" sz="1500" dirty="0"/>
          </a:p>
          <a:p>
            <a:pPr marL="203200" indent="-203200">
              <a:spcAft>
                <a:spcPts val="1000"/>
              </a:spcAft>
              <a:buSzPct val="100000"/>
              <a:buChar char="•"/>
            </a:pPr>
            <a:r>
              <a:rPr lang="en-US" sz="1500" dirty="0">
                <a:solidFill>
                  <a:srgbClr val="1E2733"/>
                </a:solidFill>
                <a:latin typeface="Calibri" pitchFamily="34" charset="0"/>
                <a:ea typeface="Calibri" pitchFamily="34" charset="-122"/>
                <a:cs typeface="Calibri" pitchFamily="34" charset="-120"/>
              </a:rPr>
              <a:t>National recognition as Outstanding Community Service Post</a:t>
            </a:r>
            <a:endParaRPr lang="en-US" sz="1500" dirty="0"/>
          </a:p>
        </p:txBody>
      </p:sp>
      <p:sp>
        <p:nvSpPr>
          <p:cNvPr id="8" name="Shape 5"/>
          <p:cNvSpPr/>
          <p:nvPr/>
        </p:nvSpPr>
        <p:spPr>
          <a:xfrm>
            <a:off x="640080" y="4160520"/>
            <a:ext cx="7040880" cy="1874520"/>
          </a:xfrm>
          <a:prstGeom prst="rect">
            <a:avLst/>
          </a:prstGeom>
          <a:solidFill>
            <a:srgbClr val="0A2240"/>
          </a:solidFill>
          <a:ln/>
          <a:effectLst>
            <a:outerShdw blurRad="114300" dist="38100" dir="5400000" algn="bl" rotWithShape="0">
              <a:srgbClr val="0A1526">
                <a:alpha val="18000"/>
              </a:srgbClr>
            </a:outerShdw>
          </a:effectLst>
        </p:spPr>
        <p:txBody>
          <a:bodyPr/>
          <a:lstStyle/>
          <a:p>
            <a:endParaRPr lang="en-US"/>
          </a:p>
        </p:txBody>
      </p:sp>
      <p:sp>
        <p:nvSpPr>
          <p:cNvPr id="9" name="Shape 6"/>
          <p:cNvSpPr/>
          <p:nvPr/>
        </p:nvSpPr>
        <p:spPr>
          <a:xfrm>
            <a:off x="640080" y="4160520"/>
            <a:ext cx="7040880" cy="548640"/>
          </a:xfrm>
          <a:prstGeom prst="rect">
            <a:avLst/>
          </a:prstGeom>
          <a:solidFill>
            <a:srgbClr val="13315C"/>
          </a:solidFill>
          <a:ln/>
        </p:spPr>
        <p:txBody>
          <a:bodyPr/>
          <a:lstStyle/>
          <a:p>
            <a:endParaRPr lang="en-US"/>
          </a:p>
        </p:txBody>
      </p:sp>
      <p:sp>
        <p:nvSpPr>
          <p:cNvPr id="10" name="Text 7"/>
          <p:cNvSpPr/>
          <p:nvPr/>
        </p:nvSpPr>
        <p:spPr>
          <a:xfrm>
            <a:off x="914400" y="4160520"/>
            <a:ext cx="6583680" cy="548640"/>
          </a:xfrm>
          <a:prstGeom prst="rect">
            <a:avLst/>
          </a:prstGeom>
          <a:noFill/>
          <a:ln/>
        </p:spPr>
        <p:txBody>
          <a:bodyPr wrap="square" lIns="0" tIns="0" rIns="0" bIns="0" rtlCol="0" anchor="ctr"/>
          <a:lstStyle/>
          <a:p>
            <a:pPr marL="0" indent="0">
              <a:buNone/>
            </a:pPr>
            <a:r>
              <a:rPr lang="en-US" sz="1400" b="1" dirty="0">
                <a:solidFill>
                  <a:srgbClr val="C8A24A"/>
                </a:solidFill>
                <a:latin typeface="Calibri" pitchFamily="34" charset="0"/>
                <a:ea typeface="Calibri" pitchFamily="34" charset="-122"/>
                <a:cs typeface="Calibri" pitchFamily="34" charset="-120"/>
              </a:rPr>
              <a:t>Department dashboards also display:</a:t>
            </a:r>
            <a:endParaRPr lang="en-US" sz="1400" dirty="0"/>
          </a:p>
        </p:txBody>
      </p:sp>
      <p:sp>
        <p:nvSpPr>
          <p:cNvPr id="11" name="Text 8"/>
          <p:cNvSpPr/>
          <p:nvPr/>
        </p:nvSpPr>
        <p:spPr>
          <a:xfrm>
            <a:off x="914400" y="4846320"/>
            <a:ext cx="3108960" cy="457200"/>
          </a:xfrm>
          <a:prstGeom prst="rect">
            <a:avLst/>
          </a:prstGeom>
          <a:noFill/>
          <a:ln/>
        </p:spPr>
        <p:txBody>
          <a:bodyPr wrap="square" lIns="0" tIns="0" rIns="0" bIns="0" rtlCol="0" anchor="ctr"/>
          <a:lstStyle/>
          <a:p>
            <a:pPr marL="177800" indent="-177800">
              <a:buSzPct val="100000"/>
              <a:buChar char="•"/>
            </a:pPr>
            <a:r>
              <a:rPr lang="en-US" sz="1400" b="1" dirty="0">
                <a:solidFill>
                  <a:srgbClr val="FFFFFF"/>
                </a:solidFill>
                <a:latin typeface="Calibri" pitchFamily="34" charset="0"/>
                <a:ea typeface="Calibri" pitchFamily="34" charset="-122"/>
                <a:cs typeface="Calibri" pitchFamily="34" charset="-120"/>
              </a:rPr>
              <a:t>Total hours</a:t>
            </a:r>
            <a:endParaRPr lang="en-US" sz="1400" dirty="0"/>
          </a:p>
        </p:txBody>
      </p:sp>
      <p:sp>
        <p:nvSpPr>
          <p:cNvPr id="12" name="Text 9"/>
          <p:cNvSpPr/>
          <p:nvPr/>
        </p:nvSpPr>
        <p:spPr>
          <a:xfrm>
            <a:off x="4297680" y="4846320"/>
            <a:ext cx="3108960" cy="457200"/>
          </a:xfrm>
          <a:prstGeom prst="rect">
            <a:avLst/>
          </a:prstGeom>
          <a:noFill/>
          <a:ln/>
        </p:spPr>
        <p:txBody>
          <a:bodyPr wrap="square" lIns="0" tIns="0" rIns="0" bIns="0" rtlCol="0" anchor="ctr"/>
          <a:lstStyle/>
          <a:p>
            <a:pPr marL="177800" indent="-177800">
              <a:buSzPct val="100000"/>
              <a:buChar char="•"/>
            </a:pPr>
            <a:r>
              <a:rPr lang="en-US" sz="1400" b="1" dirty="0">
                <a:solidFill>
                  <a:srgbClr val="FFFFFF"/>
                </a:solidFill>
                <a:latin typeface="Calibri" pitchFamily="34" charset="0"/>
                <a:ea typeface="Calibri" pitchFamily="34" charset="-122"/>
                <a:cs typeface="Calibri" pitchFamily="34" charset="-120"/>
              </a:rPr>
              <a:t>Total members</a:t>
            </a:r>
            <a:endParaRPr lang="en-US" sz="1400" dirty="0"/>
          </a:p>
        </p:txBody>
      </p:sp>
      <p:sp>
        <p:nvSpPr>
          <p:cNvPr id="13" name="Text 10"/>
          <p:cNvSpPr/>
          <p:nvPr/>
        </p:nvSpPr>
        <p:spPr>
          <a:xfrm>
            <a:off x="914400" y="5394960"/>
            <a:ext cx="3108960" cy="457200"/>
          </a:xfrm>
          <a:prstGeom prst="rect">
            <a:avLst/>
          </a:prstGeom>
          <a:noFill/>
          <a:ln/>
        </p:spPr>
        <p:txBody>
          <a:bodyPr wrap="square" lIns="0" tIns="0" rIns="0" bIns="0" rtlCol="0" anchor="ctr"/>
          <a:lstStyle/>
          <a:p>
            <a:pPr marL="177800" indent="-177800">
              <a:buSzPct val="100000"/>
              <a:buChar char="•"/>
            </a:pPr>
            <a:r>
              <a:rPr lang="en-US" sz="1400" b="1" dirty="0">
                <a:solidFill>
                  <a:srgbClr val="FFFFFF"/>
                </a:solidFill>
                <a:latin typeface="Calibri" pitchFamily="34" charset="0"/>
                <a:ea typeface="Calibri" pitchFamily="34" charset="-122"/>
                <a:cs typeface="Calibri" pitchFamily="34" charset="-120"/>
              </a:rPr>
              <a:t>Total dollars</a:t>
            </a:r>
            <a:endParaRPr lang="en-US" sz="1400" dirty="0"/>
          </a:p>
        </p:txBody>
      </p:sp>
      <p:sp>
        <p:nvSpPr>
          <p:cNvPr id="14" name="Text 11"/>
          <p:cNvSpPr/>
          <p:nvPr/>
        </p:nvSpPr>
        <p:spPr>
          <a:xfrm>
            <a:off x="4297680" y="5394960"/>
            <a:ext cx="3108960" cy="457200"/>
          </a:xfrm>
          <a:prstGeom prst="rect">
            <a:avLst/>
          </a:prstGeom>
          <a:noFill/>
          <a:ln/>
        </p:spPr>
        <p:txBody>
          <a:bodyPr wrap="square" lIns="0" tIns="0" rIns="0" bIns="0" rtlCol="0" anchor="ctr"/>
          <a:lstStyle/>
          <a:p>
            <a:pPr marL="177800" indent="-177800">
              <a:buSzPct val="100000"/>
              <a:buChar char="•"/>
            </a:pPr>
            <a:r>
              <a:rPr lang="en-US" sz="1400" b="1" dirty="0">
                <a:solidFill>
                  <a:srgbClr val="FFFFFF"/>
                </a:solidFill>
                <a:latin typeface="Calibri" pitchFamily="34" charset="0"/>
                <a:ea typeface="Calibri" pitchFamily="34" charset="-122"/>
                <a:cs typeface="Calibri" pitchFamily="34" charset="-120"/>
              </a:rPr>
              <a:t>Comparative Post statistics</a:t>
            </a:r>
            <a:endParaRPr lang="en-US" sz="1400" dirty="0"/>
          </a:p>
        </p:txBody>
      </p:sp>
      <p:sp>
        <p:nvSpPr>
          <p:cNvPr id="15" name="Text 12"/>
          <p:cNvSpPr/>
          <p:nvPr/>
        </p:nvSpPr>
        <p:spPr>
          <a:xfrm>
            <a:off x="640080" y="6419088"/>
            <a:ext cx="6858000" cy="274320"/>
          </a:xfrm>
          <a:prstGeom prst="rect">
            <a:avLst/>
          </a:prstGeom>
          <a:noFill/>
          <a:ln/>
        </p:spPr>
        <p:txBody>
          <a:bodyPr wrap="square" lIns="0" tIns="0" rIns="0" bIns="0" rtlCol="0" anchor="ctr"/>
          <a:lstStyle/>
          <a:p>
            <a:pPr marL="0" indent="0">
              <a:buNone/>
            </a:pPr>
            <a:r>
              <a:rPr lang="en-US" sz="950" dirty="0">
                <a:solidFill>
                  <a:srgbClr val="5C6672"/>
                </a:solidFill>
                <a:latin typeface="Calibri" pitchFamily="34" charset="0"/>
                <a:ea typeface="Calibri" pitchFamily="34" charset="-122"/>
                <a:cs typeface="Calibri" pitchFamily="34" charset="-120"/>
              </a:rPr>
              <a:t>VFW Department of South Carolina  ·  Community Service Reporting</a:t>
            </a:r>
            <a:endParaRPr lang="en-US" sz="950" dirty="0"/>
          </a:p>
        </p:txBody>
      </p:sp>
      <p:sp>
        <p:nvSpPr>
          <p:cNvPr id="16" name="Text 13"/>
          <p:cNvSpPr/>
          <p:nvPr/>
        </p:nvSpPr>
        <p:spPr>
          <a:xfrm>
            <a:off x="7315200" y="6419088"/>
            <a:ext cx="365760" cy="274320"/>
          </a:xfrm>
          <a:prstGeom prst="rect">
            <a:avLst/>
          </a:prstGeom>
          <a:noFill/>
          <a:ln/>
        </p:spPr>
        <p:txBody>
          <a:bodyPr wrap="square" lIns="0" tIns="0" rIns="0" bIns="0" rtlCol="0" anchor="ctr"/>
          <a:lstStyle/>
          <a:p>
            <a:pPr marL="0" indent="0" algn="r">
              <a:buNone/>
            </a:pPr>
            <a:r>
              <a:rPr lang="en-US" sz="950">
                <a:solidFill>
                  <a:srgbClr val="5C6672"/>
                </a:solidFill>
                <a:latin typeface="Calibri" pitchFamily="34" charset="0"/>
                <a:ea typeface="Calibri" pitchFamily="34" charset="-122"/>
                <a:cs typeface="Calibri" pitchFamily="34" charset="-120"/>
              </a:rPr>
              <a:t>13</a:t>
            </a:r>
            <a:endParaRPr lang="en-US" sz="950" dirty="0"/>
          </a:p>
        </p:txBody>
      </p:sp>
    </p:spTree>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p:cNvPicPr>
            <a:picLocks noChangeAspect="1"/>
          </p:cNvPicPr>
          <p:nvPr/>
        </p:nvPicPr>
        <p:blipFill>
          <a:blip r:embed="rId3"/>
          <a:srcRect t="7811" b="7811"/>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A2240">
              <a:alpha val="88000"/>
            </a:srgbClr>
          </a:solidFill>
          <a:ln/>
        </p:spPr>
        <p:txBody>
          <a:bodyPr/>
          <a:lstStyle/>
          <a:p>
            <a:endParaRPr lang="en-US"/>
          </a:p>
        </p:txBody>
      </p:sp>
      <p:sp>
        <p:nvSpPr>
          <p:cNvPr id="4" name="Text 1"/>
          <p:cNvSpPr/>
          <p:nvPr/>
        </p:nvSpPr>
        <p:spPr>
          <a:xfrm>
            <a:off x="777240" y="640080"/>
            <a:ext cx="10607040" cy="320040"/>
          </a:xfrm>
          <a:prstGeom prst="rect">
            <a:avLst/>
          </a:prstGeom>
          <a:noFill/>
          <a:ln/>
        </p:spPr>
        <p:txBody>
          <a:bodyPr wrap="square" lIns="0" tIns="0" rIns="0" bIns="0" rtlCol="0" anchor="ctr"/>
          <a:lstStyle/>
          <a:p>
            <a:pPr marL="0" indent="0">
              <a:buNone/>
            </a:pPr>
            <a:r>
              <a:rPr lang="en-US" sz="1350" b="1" kern="0" spc="300" dirty="0">
                <a:solidFill>
                  <a:srgbClr val="C8A24A"/>
                </a:solidFill>
                <a:latin typeface="Calibri" pitchFamily="34" charset="0"/>
                <a:ea typeface="Calibri" pitchFamily="34" charset="-122"/>
                <a:cs typeface="Calibri" pitchFamily="34" charset="-120"/>
              </a:rPr>
              <a:t>KEY TAKEAWAYS</a:t>
            </a:r>
            <a:endParaRPr lang="en-US" sz="1350" dirty="0"/>
          </a:p>
        </p:txBody>
      </p:sp>
      <p:sp>
        <p:nvSpPr>
          <p:cNvPr id="5" name="Text 2"/>
          <p:cNvSpPr/>
          <p:nvPr/>
        </p:nvSpPr>
        <p:spPr>
          <a:xfrm>
            <a:off x="731520" y="960120"/>
            <a:ext cx="7772400" cy="777240"/>
          </a:xfrm>
          <a:prstGeom prst="rect">
            <a:avLst/>
          </a:prstGeom>
          <a:noFill/>
          <a:ln/>
        </p:spPr>
        <p:txBody>
          <a:bodyPr wrap="square" lIns="0" tIns="0" rIns="0" bIns="0" rtlCol="0" anchor="ctr"/>
          <a:lstStyle/>
          <a:p>
            <a:pPr marL="0" indent="0">
              <a:buNone/>
            </a:pPr>
            <a:r>
              <a:rPr lang="en-US" sz="3400" b="1" dirty="0">
                <a:solidFill>
                  <a:srgbClr val="FFFFFF"/>
                </a:solidFill>
                <a:latin typeface="Georgia" pitchFamily="34" charset="0"/>
                <a:ea typeface="Georgia" pitchFamily="34" charset="-122"/>
                <a:cs typeface="Georgia" pitchFamily="34" charset="-120"/>
              </a:rPr>
              <a:t>What Every Post Should Remember</a:t>
            </a:r>
            <a:endParaRPr lang="en-US" sz="3400" dirty="0"/>
          </a:p>
        </p:txBody>
      </p:sp>
      <p:sp>
        <p:nvSpPr>
          <p:cNvPr id="6" name="Shape 3"/>
          <p:cNvSpPr/>
          <p:nvPr/>
        </p:nvSpPr>
        <p:spPr>
          <a:xfrm>
            <a:off x="777240" y="2011680"/>
            <a:ext cx="3497580" cy="713232"/>
          </a:xfrm>
          <a:prstGeom prst="rect">
            <a:avLst/>
          </a:prstGeom>
          <a:solidFill>
            <a:srgbClr val="0A2240">
              <a:alpha val="82000"/>
            </a:srgbClr>
          </a:solidFill>
          <a:ln/>
        </p:spPr>
        <p:txBody>
          <a:bodyPr/>
          <a:lstStyle/>
          <a:p>
            <a:endParaRPr lang="en-US"/>
          </a:p>
        </p:txBody>
      </p:sp>
      <p:sp>
        <p:nvSpPr>
          <p:cNvPr id="7" name="Shape 4"/>
          <p:cNvSpPr/>
          <p:nvPr/>
        </p:nvSpPr>
        <p:spPr>
          <a:xfrm>
            <a:off x="777240" y="2011680"/>
            <a:ext cx="91440" cy="713232"/>
          </a:xfrm>
          <a:prstGeom prst="rect">
            <a:avLst/>
          </a:prstGeom>
          <a:solidFill>
            <a:srgbClr val="C8A24A"/>
          </a:solidFill>
          <a:ln/>
        </p:spPr>
        <p:txBody>
          <a:bodyPr/>
          <a:lstStyle/>
          <a:p>
            <a:endParaRPr lang="en-US"/>
          </a:p>
        </p:txBody>
      </p:sp>
      <p:sp>
        <p:nvSpPr>
          <p:cNvPr id="8" name="Text 5"/>
          <p:cNvSpPr/>
          <p:nvPr/>
        </p:nvSpPr>
        <p:spPr>
          <a:xfrm>
            <a:off x="1033272" y="2011680"/>
            <a:ext cx="3131820" cy="713232"/>
          </a:xfrm>
          <a:prstGeom prst="rect">
            <a:avLst/>
          </a:prstGeom>
          <a:noFill/>
          <a:ln/>
        </p:spPr>
        <p:txBody>
          <a:bodyPr wrap="square" lIns="0" tIns="0" rIns="0" bIns="0" rtlCol="0" anchor="ctr"/>
          <a:lstStyle/>
          <a:p>
            <a:pPr marL="0" indent="0">
              <a:buNone/>
            </a:pPr>
            <a:r>
              <a:rPr lang="en-US" sz="1350" b="1" dirty="0">
                <a:solidFill>
                  <a:srgbClr val="FFFFFF"/>
                </a:solidFill>
                <a:latin typeface="Calibri" pitchFamily="34" charset="0"/>
                <a:ea typeface="Calibri" pitchFamily="34" charset="-122"/>
                <a:cs typeface="Calibri" pitchFamily="34" charset="-120"/>
              </a:rPr>
              <a:t>Appoint a Community Service Chairman</a:t>
            </a:r>
            <a:endParaRPr lang="en-US" sz="1350" dirty="0"/>
          </a:p>
        </p:txBody>
      </p:sp>
      <p:sp>
        <p:nvSpPr>
          <p:cNvPr id="9" name="Shape 6"/>
          <p:cNvSpPr/>
          <p:nvPr/>
        </p:nvSpPr>
        <p:spPr>
          <a:xfrm>
            <a:off x="4594860" y="2011680"/>
            <a:ext cx="3497580" cy="713232"/>
          </a:xfrm>
          <a:prstGeom prst="rect">
            <a:avLst/>
          </a:prstGeom>
          <a:solidFill>
            <a:srgbClr val="0A2240">
              <a:alpha val="82000"/>
            </a:srgbClr>
          </a:solidFill>
          <a:ln/>
        </p:spPr>
        <p:txBody>
          <a:bodyPr/>
          <a:lstStyle/>
          <a:p>
            <a:endParaRPr lang="en-US"/>
          </a:p>
        </p:txBody>
      </p:sp>
      <p:sp>
        <p:nvSpPr>
          <p:cNvPr id="10" name="Shape 7"/>
          <p:cNvSpPr/>
          <p:nvPr/>
        </p:nvSpPr>
        <p:spPr>
          <a:xfrm>
            <a:off x="4594860" y="2011680"/>
            <a:ext cx="91440" cy="713232"/>
          </a:xfrm>
          <a:prstGeom prst="rect">
            <a:avLst/>
          </a:prstGeom>
          <a:solidFill>
            <a:srgbClr val="C8A24A"/>
          </a:solidFill>
          <a:ln/>
        </p:spPr>
        <p:txBody>
          <a:bodyPr/>
          <a:lstStyle/>
          <a:p>
            <a:endParaRPr lang="en-US"/>
          </a:p>
        </p:txBody>
      </p:sp>
      <p:sp>
        <p:nvSpPr>
          <p:cNvPr id="11" name="Text 8"/>
          <p:cNvSpPr/>
          <p:nvPr/>
        </p:nvSpPr>
        <p:spPr>
          <a:xfrm>
            <a:off x="4850892" y="2011680"/>
            <a:ext cx="3131820" cy="713232"/>
          </a:xfrm>
          <a:prstGeom prst="rect">
            <a:avLst/>
          </a:prstGeom>
          <a:noFill/>
          <a:ln/>
        </p:spPr>
        <p:txBody>
          <a:bodyPr wrap="square" lIns="0" tIns="0" rIns="0" bIns="0" rtlCol="0" anchor="ctr"/>
          <a:lstStyle/>
          <a:p>
            <a:pPr marL="0" indent="0">
              <a:buNone/>
            </a:pPr>
            <a:r>
              <a:rPr lang="en-US" sz="1350" b="1" dirty="0">
                <a:solidFill>
                  <a:srgbClr val="FFFFFF"/>
                </a:solidFill>
                <a:latin typeface="Calibri" pitchFamily="34" charset="0"/>
                <a:ea typeface="Calibri" pitchFamily="34" charset="-122"/>
                <a:cs typeface="Calibri" pitchFamily="34" charset="-120"/>
              </a:rPr>
              <a:t>Keep report forms available at every meeting</a:t>
            </a:r>
            <a:endParaRPr lang="en-US" sz="1350" dirty="0"/>
          </a:p>
        </p:txBody>
      </p:sp>
      <p:sp>
        <p:nvSpPr>
          <p:cNvPr id="12" name="Shape 9"/>
          <p:cNvSpPr/>
          <p:nvPr/>
        </p:nvSpPr>
        <p:spPr>
          <a:xfrm>
            <a:off x="777240" y="2852928"/>
            <a:ext cx="3497580" cy="713232"/>
          </a:xfrm>
          <a:prstGeom prst="rect">
            <a:avLst/>
          </a:prstGeom>
          <a:solidFill>
            <a:srgbClr val="0A2240">
              <a:alpha val="82000"/>
            </a:srgbClr>
          </a:solidFill>
          <a:ln/>
        </p:spPr>
        <p:txBody>
          <a:bodyPr/>
          <a:lstStyle/>
          <a:p>
            <a:endParaRPr lang="en-US"/>
          </a:p>
        </p:txBody>
      </p:sp>
      <p:sp>
        <p:nvSpPr>
          <p:cNvPr id="13" name="Shape 10"/>
          <p:cNvSpPr/>
          <p:nvPr/>
        </p:nvSpPr>
        <p:spPr>
          <a:xfrm>
            <a:off x="777240" y="2852928"/>
            <a:ext cx="91440" cy="713232"/>
          </a:xfrm>
          <a:prstGeom prst="rect">
            <a:avLst/>
          </a:prstGeom>
          <a:solidFill>
            <a:srgbClr val="C8A24A"/>
          </a:solidFill>
          <a:ln/>
        </p:spPr>
        <p:txBody>
          <a:bodyPr/>
          <a:lstStyle/>
          <a:p>
            <a:endParaRPr lang="en-US"/>
          </a:p>
        </p:txBody>
      </p:sp>
      <p:sp>
        <p:nvSpPr>
          <p:cNvPr id="14" name="Text 11"/>
          <p:cNvSpPr/>
          <p:nvPr/>
        </p:nvSpPr>
        <p:spPr>
          <a:xfrm>
            <a:off x="1033272" y="2852928"/>
            <a:ext cx="3131820" cy="713232"/>
          </a:xfrm>
          <a:prstGeom prst="rect">
            <a:avLst/>
          </a:prstGeom>
          <a:noFill/>
          <a:ln/>
        </p:spPr>
        <p:txBody>
          <a:bodyPr wrap="square" lIns="0" tIns="0" rIns="0" bIns="0" rtlCol="0" anchor="ctr"/>
          <a:lstStyle/>
          <a:p>
            <a:pPr marL="0" indent="0">
              <a:buNone/>
            </a:pPr>
            <a:r>
              <a:rPr lang="en-US" sz="1350" b="1" dirty="0">
                <a:solidFill>
                  <a:srgbClr val="FFFFFF"/>
                </a:solidFill>
                <a:latin typeface="Calibri" pitchFamily="34" charset="0"/>
                <a:ea typeface="Calibri" pitchFamily="34" charset="-122"/>
                <a:cs typeface="Calibri" pitchFamily="34" charset="-120"/>
              </a:rPr>
              <a:t>Submit reports throughout the year</a:t>
            </a:r>
            <a:endParaRPr lang="en-US" sz="1350" dirty="0"/>
          </a:p>
        </p:txBody>
      </p:sp>
      <p:sp>
        <p:nvSpPr>
          <p:cNvPr id="15" name="Shape 12"/>
          <p:cNvSpPr/>
          <p:nvPr/>
        </p:nvSpPr>
        <p:spPr>
          <a:xfrm>
            <a:off x="4594860" y="2852928"/>
            <a:ext cx="3497580" cy="713232"/>
          </a:xfrm>
          <a:prstGeom prst="rect">
            <a:avLst/>
          </a:prstGeom>
          <a:solidFill>
            <a:srgbClr val="0A2240">
              <a:alpha val="82000"/>
            </a:srgbClr>
          </a:solidFill>
          <a:ln/>
        </p:spPr>
        <p:txBody>
          <a:bodyPr/>
          <a:lstStyle/>
          <a:p>
            <a:endParaRPr lang="en-US"/>
          </a:p>
        </p:txBody>
      </p:sp>
      <p:sp>
        <p:nvSpPr>
          <p:cNvPr id="16" name="Shape 13"/>
          <p:cNvSpPr/>
          <p:nvPr/>
        </p:nvSpPr>
        <p:spPr>
          <a:xfrm>
            <a:off x="4594860" y="2852928"/>
            <a:ext cx="91440" cy="713232"/>
          </a:xfrm>
          <a:prstGeom prst="rect">
            <a:avLst/>
          </a:prstGeom>
          <a:solidFill>
            <a:srgbClr val="C8A24A"/>
          </a:solidFill>
          <a:ln/>
        </p:spPr>
        <p:txBody>
          <a:bodyPr/>
          <a:lstStyle/>
          <a:p>
            <a:endParaRPr lang="en-US"/>
          </a:p>
        </p:txBody>
      </p:sp>
      <p:sp>
        <p:nvSpPr>
          <p:cNvPr id="17" name="Text 14"/>
          <p:cNvSpPr/>
          <p:nvPr/>
        </p:nvSpPr>
        <p:spPr>
          <a:xfrm>
            <a:off x="4850892" y="2852928"/>
            <a:ext cx="3131820" cy="713232"/>
          </a:xfrm>
          <a:prstGeom prst="rect">
            <a:avLst/>
          </a:prstGeom>
          <a:noFill/>
          <a:ln/>
        </p:spPr>
        <p:txBody>
          <a:bodyPr wrap="square" lIns="0" tIns="0" rIns="0" bIns="0" rtlCol="0" anchor="ctr"/>
          <a:lstStyle/>
          <a:p>
            <a:pPr marL="0" indent="0">
              <a:buNone/>
            </a:pPr>
            <a:r>
              <a:rPr lang="en-US" sz="1350" b="1" dirty="0">
                <a:solidFill>
                  <a:srgbClr val="FFFFFF"/>
                </a:solidFill>
                <a:latin typeface="Calibri" pitchFamily="34" charset="0"/>
                <a:ea typeface="Calibri" pitchFamily="34" charset="-122"/>
                <a:cs typeface="Calibri" pitchFamily="34" charset="-120"/>
              </a:rPr>
              <a:t>Report accurately and honestly</a:t>
            </a:r>
            <a:endParaRPr lang="en-US" sz="1350" dirty="0"/>
          </a:p>
        </p:txBody>
      </p:sp>
      <p:sp>
        <p:nvSpPr>
          <p:cNvPr id="18" name="Shape 15"/>
          <p:cNvSpPr/>
          <p:nvPr/>
        </p:nvSpPr>
        <p:spPr>
          <a:xfrm>
            <a:off x="777240" y="3694176"/>
            <a:ext cx="3497580" cy="713232"/>
          </a:xfrm>
          <a:prstGeom prst="rect">
            <a:avLst/>
          </a:prstGeom>
          <a:solidFill>
            <a:srgbClr val="0A2240">
              <a:alpha val="82000"/>
            </a:srgbClr>
          </a:solidFill>
          <a:ln/>
        </p:spPr>
        <p:txBody>
          <a:bodyPr/>
          <a:lstStyle/>
          <a:p>
            <a:endParaRPr lang="en-US"/>
          </a:p>
        </p:txBody>
      </p:sp>
      <p:sp>
        <p:nvSpPr>
          <p:cNvPr id="19" name="Shape 16"/>
          <p:cNvSpPr/>
          <p:nvPr/>
        </p:nvSpPr>
        <p:spPr>
          <a:xfrm>
            <a:off x="777240" y="3694176"/>
            <a:ext cx="91440" cy="713232"/>
          </a:xfrm>
          <a:prstGeom prst="rect">
            <a:avLst/>
          </a:prstGeom>
          <a:solidFill>
            <a:srgbClr val="C8A24A"/>
          </a:solidFill>
          <a:ln/>
        </p:spPr>
        <p:txBody>
          <a:bodyPr/>
          <a:lstStyle/>
          <a:p>
            <a:endParaRPr lang="en-US"/>
          </a:p>
        </p:txBody>
      </p:sp>
      <p:sp>
        <p:nvSpPr>
          <p:cNvPr id="20" name="Text 17"/>
          <p:cNvSpPr/>
          <p:nvPr/>
        </p:nvSpPr>
        <p:spPr>
          <a:xfrm>
            <a:off x="1033272" y="3694176"/>
            <a:ext cx="3131820" cy="713232"/>
          </a:xfrm>
          <a:prstGeom prst="rect">
            <a:avLst/>
          </a:prstGeom>
          <a:noFill/>
          <a:ln/>
        </p:spPr>
        <p:txBody>
          <a:bodyPr wrap="square" lIns="0" tIns="0" rIns="0" bIns="0" rtlCol="0" anchor="ctr"/>
          <a:lstStyle/>
          <a:p>
            <a:pPr marL="0" indent="0">
              <a:buNone/>
            </a:pPr>
            <a:r>
              <a:rPr lang="en-US" sz="1350" b="1" dirty="0">
                <a:solidFill>
                  <a:srgbClr val="FFFFFF"/>
                </a:solidFill>
                <a:latin typeface="Calibri" pitchFamily="34" charset="0"/>
                <a:ea typeface="Calibri" pitchFamily="34" charset="-122"/>
                <a:cs typeface="Calibri" pitchFamily="34" charset="-120"/>
              </a:rPr>
              <a:t>Avoid double reporting</a:t>
            </a:r>
            <a:endParaRPr lang="en-US" sz="1350" dirty="0"/>
          </a:p>
        </p:txBody>
      </p:sp>
      <p:sp>
        <p:nvSpPr>
          <p:cNvPr id="21" name="Shape 18"/>
          <p:cNvSpPr/>
          <p:nvPr/>
        </p:nvSpPr>
        <p:spPr>
          <a:xfrm>
            <a:off x="4594860" y="3694176"/>
            <a:ext cx="3497580" cy="713232"/>
          </a:xfrm>
          <a:prstGeom prst="rect">
            <a:avLst/>
          </a:prstGeom>
          <a:solidFill>
            <a:srgbClr val="0A2240">
              <a:alpha val="82000"/>
            </a:srgbClr>
          </a:solidFill>
          <a:ln/>
        </p:spPr>
        <p:txBody>
          <a:bodyPr/>
          <a:lstStyle/>
          <a:p>
            <a:endParaRPr lang="en-US"/>
          </a:p>
        </p:txBody>
      </p:sp>
      <p:sp>
        <p:nvSpPr>
          <p:cNvPr id="22" name="Shape 19"/>
          <p:cNvSpPr/>
          <p:nvPr/>
        </p:nvSpPr>
        <p:spPr>
          <a:xfrm>
            <a:off x="4594860" y="3694176"/>
            <a:ext cx="91440" cy="713232"/>
          </a:xfrm>
          <a:prstGeom prst="rect">
            <a:avLst/>
          </a:prstGeom>
          <a:solidFill>
            <a:srgbClr val="C8A24A"/>
          </a:solidFill>
          <a:ln/>
        </p:spPr>
        <p:txBody>
          <a:bodyPr/>
          <a:lstStyle/>
          <a:p>
            <a:endParaRPr lang="en-US"/>
          </a:p>
        </p:txBody>
      </p:sp>
      <p:sp>
        <p:nvSpPr>
          <p:cNvPr id="23" name="Text 20"/>
          <p:cNvSpPr/>
          <p:nvPr/>
        </p:nvSpPr>
        <p:spPr>
          <a:xfrm>
            <a:off x="4850892" y="3694176"/>
            <a:ext cx="3131820" cy="713232"/>
          </a:xfrm>
          <a:prstGeom prst="rect">
            <a:avLst/>
          </a:prstGeom>
          <a:noFill/>
          <a:ln/>
        </p:spPr>
        <p:txBody>
          <a:bodyPr wrap="square" lIns="0" tIns="0" rIns="0" bIns="0" rtlCol="0" anchor="ctr"/>
          <a:lstStyle/>
          <a:p>
            <a:pPr marL="0" indent="0">
              <a:buNone/>
            </a:pPr>
            <a:r>
              <a:rPr lang="en-US" sz="1350" b="1" dirty="0">
                <a:solidFill>
                  <a:srgbClr val="FFFFFF"/>
                </a:solidFill>
                <a:latin typeface="Calibri" pitchFamily="34" charset="0"/>
                <a:ea typeface="Calibri" pitchFamily="34" charset="-122"/>
                <a:cs typeface="Calibri" pitchFamily="34" charset="-120"/>
              </a:rPr>
              <a:t>Meet all required report deadlines</a:t>
            </a:r>
            <a:endParaRPr lang="en-US" sz="1350" dirty="0"/>
          </a:p>
        </p:txBody>
      </p:sp>
      <p:sp>
        <p:nvSpPr>
          <p:cNvPr id="24" name="Shape 21"/>
          <p:cNvSpPr/>
          <p:nvPr/>
        </p:nvSpPr>
        <p:spPr>
          <a:xfrm>
            <a:off x="8366760" y="2011680"/>
            <a:ext cx="3063240" cy="1554480"/>
          </a:xfrm>
          <a:prstGeom prst="rect">
            <a:avLst/>
          </a:prstGeom>
          <a:solidFill>
            <a:srgbClr val="B22234"/>
          </a:solidFill>
          <a:ln/>
          <a:effectLst>
            <a:outerShdw blurRad="114300" dist="38100" dir="5400000" algn="bl" rotWithShape="0">
              <a:srgbClr val="0A1526">
                <a:alpha val="18000"/>
              </a:srgbClr>
            </a:outerShdw>
          </a:effectLst>
        </p:spPr>
        <p:txBody>
          <a:bodyPr/>
          <a:lstStyle/>
          <a:p>
            <a:endParaRPr lang="en-US"/>
          </a:p>
        </p:txBody>
      </p:sp>
      <p:sp>
        <p:nvSpPr>
          <p:cNvPr id="25" name="Text 22"/>
          <p:cNvSpPr/>
          <p:nvPr/>
        </p:nvSpPr>
        <p:spPr>
          <a:xfrm>
            <a:off x="8366760" y="2011680"/>
            <a:ext cx="3063240" cy="1554480"/>
          </a:xfrm>
          <a:prstGeom prst="rect">
            <a:avLst/>
          </a:prstGeom>
          <a:noFill/>
          <a:ln/>
        </p:spPr>
        <p:txBody>
          <a:bodyPr wrap="square" lIns="0" tIns="0" rIns="0" bIns="0" rtlCol="0" anchor="ctr"/>
          <a:lstStyle/>
          <a:p>
            <a:pPr marL="0" indent="0" algn="ctr">
              <a:lnSpc>
                <a:spcPct val="105000"/>
              </a:lnSpc>
              <a:buNone/>
            </a:pPr>
            <a:r>
              <a:rPr lang="en-US" sz="1300" b="1" kern="0" spc="100" dirty="0">
                <a:solidFill>
                  <a:srgbClr val="F6C9CF"/>
                </a:solidFill>
                <a:latin typeface="Georgia" pitchFamily="34" charset="0"/>
                <a:ea typeface="Georgia" pitchFamily="34" charset="-122"/>
                <a:cs typeface="Georgia" pitchFamily="34" charset="-120"/>
              </a:rPr>
              <a:t>REPORTS DUE
</a:t>
            </a:r>
            <a:r>
              <a:rPr lang="en-US" sz="3000" b="1" dirty="0">
                <a:solidFill>
                  <a:srgbClr val="FFFFFF"/>
                </a:solidFill>
                <a:latin typeface="Georgia" pitchFamily="34" charset="0"/>
                <a:ea typeface="Georgia" pitchFamily="34" charset="-122"/>
                <a:cs typeface="Georgia" pitchFamily="34" charset="-120"/>
              </a:rPr>
              <a:t>April 27, 2027</a:t>
            </a:r>
            <a:endParaRPr lang="en-US" sz="1300" dirty="0"/>
          </a:p>
        </p:txBody>
      </p:sp>
      <p:sp>
        <p:nvSpPr>
          <p:cNvPr id="26" name="Text 23"/>
          <p:cNvSpPr/>
          <p:nvPr/>
        </p:nvSpPr>
        <p:spPr>
          <a:xfrm>
            <a:off x="777240" y="5029200"/>
            <a:ext cx="10607040" cy="1005840"/>
          </a:xfrm>
          <a:prstGeom prst="rect">
            <a:avLst/>
          </a:prstGeom>
          <a:noFill/>
          <a:ln/>
          <a:effectLst>
            <a:outerShdw blurRad="101600" dist="38100" dir="5400000" algn="bl" rotWithShape="0">
              <a:srgbClr val="000000">
                <a:alpha val="40000"/>
              </a:srgbClr>
            </a:outerShdw>
          </a:effectLst>
        </p:spPr>
        <p:txBody>
          <a:bodyPr wrap="square" lIns="0" tIns="0" rIns="0" bIns="0" rtlCol="0" anchor="ctr"/>
          <a:lstStyle/>
          <a:p>
            <a:pPr marL="0" indent="0" algn="ctr">
              <a:buNone/>
            </a:pPr>
            <a:r>
              <a:rPr lang="en-US" sz="3200" b="1" i="1" dirty="0">
                <a:solidFill>
                  <a:srgbClr val="C8A24A"/>
                </a:solidFill>
                <a:latin typeface="Georgia" pitchFamily="34" charset="0"/>
                <a:ea typeface="Georgia" pitchFamily="34" charset="-122"/>
                <a:cs typeface="Georgia" pitchFamily="34" charset="-120"/>
              </a:rPr>
              <a:t>“If it isn't reported, it didn't happen.”</a:t>
            </a:r>
            <a:endParaRPr lang="en-US" sz="3200" dirty="0"/>
          </a:p>
        </p:txBody>
      </p:sp>
    </p:spTree>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solidFill>
            <a:srgbClr val="0A224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10012680" y="0"/>
            <a:ext cx="2179015" cy="6858000"/>
          </a:xfrm>
          <a:prstGeom prst="rect">
            <a:avLst/>
          </a:prstGeom>
          <a:solidFill>
            <a:srgbClr val="0D2B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Rectangle 3"/>
          <p:cNvSpPr/>
          <p:nvPr/>
        </p:nvSpPr>
        <p:spPr>
          <a:xfrm>
            <a:off x="10012680" y="0"/>
            <a:ext cx="91440" cy="6858000"/>
          </a:xfrm>
          <a:prstGeom prst="rect">
            <a:avLst/>
          </a:prstGeom>
          <a:solidFill>
            <a:srgbClr val="B222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Contact Eyebrow"/>
          <p:cNvSpPr txBox="1"/>
          <p:nvPr/>
        </p:nvSpPr>
        <p:spPr>
          <a:xfrm>
            <a:off x="777240" y="566928"/>
            <a:ext cx="8686800" cy="292608"/>
          </a:xfrm>
          <a:prstGeom prst="rect">
            <a:avLst/>
          </a:prstGeom>
          <a:noFill/>
        </p:spPr>
        <p:txBody>
          <a:bodyPr wrap="square" lIns="0" tIns="0" rIns="0" bIns="0" anchor="ctr">
            <a:spAutoFit/>
          </a:bodyPr>
          <a:lstStyle/>
          <a:p>
            <a:pPr algn="l">
              <a:spcAft>
                <a:spcPts val="0"/>
              </a:spcAft>
            </a:pPr>
            <a:r>
              <a:rPr sz="1350" b="1" i="0">
                <a:solidFill>
                  <a:srgbClr val="C8A24A"/>
                </a:solidFill>
                <a:latin typeface="Calibri"/>
              </a:rPr>
              <a:t>COMMUNITY SERVICE  ·  CONTACT</a:t>
            </a:r>
          </a:p>
        </p:txBody>
      </p:sp>
      <p:sp>
        <p:nvSpPr>
          <p:cNvPr id="6" name="Rectangle 5"/>
          <p:cNvSpPr/>
          <p:nvPr/>
        </p:nvSpPr>
        <p:spPr>
          <a:xfrm>
            <a:off x="777240" y="987552"/>
            <a:ext cx="2331720" cy="41148"/>
          </a:xfrm>
          <a:prstGeom prst="rect">
            <a:avLst/>
          </a:prstGeom>
          <a:solidFill>
            <a:srgbClr val="C8A2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Nick Camera Introduction"/>
          <p:cNvSpPr txBox="1"/>
          <p:nvPr/>
        </p:nvSpPr>
        <p:spPr>
          <a:xfrm>
            <a:off x="777240" y="1298448"/>
            <a:ext cx="8732520" cy="777240"/>
          </a:xfrm>
          <a:prstGeom prst="rect">
            <a:avLst/>
          </a:prstGeom>
          <a:noFill/>
        </p:spPr>
        <p:txBody>
          <a:bodyPr wrap="square" lIns="0" tIns="0" rIns="0" bIns="0" anchor="ctr">
            <a:spAutoFit/>
          </a:bodyPr>
          <a:lstStyle/>
          <a:p>
            <a:pPr algn="l">
              <a:spcAft>
                <a:spcPts val="0"/>
              </a:spcAft>
            </a:pPr>
            <a:r>
              <a:rPr sz="5000" b="1" i="0">
                <a:solidFill>
                  <a:srgbClr val="FFFFFF"/>
                </a:solidFill>
                <a:latin typeface="Georgia"/>
              </a:rPr>
              <a:t>I am Nick Camera,</a:t>
            </a:r>
          </a:p>
        </p:txBody>
      </p:sp>
      <p:sp>
        <p:nvSpPr>
          <p:cNvPr id="8" name="Community Service Chairman"/>
          <p:cNvSpPr txBox="1"/>
          <p:nvPr/>
        </p:nvSpPr>
        <p:spPr>
          <a:xfrm>
            <a:off x="777240" y="2084831"/>
            <a:ext cx="8732520" cy="804672"/>
          </a:xfrm>
          <a:prstGeom prst="rect">
            <a:avLst/>
          </a:prstGeom>
          <a:noFill/>
        </p:spPr>
        <p:txBody>
          <a:bodyPr wrap="square" lIns="0" tIns="0" rIns="0" bIns="0" anchor="ctr">
            <a:spAutoFit/>
          </a:bodyPr>
          <a:lstStyle/>
          <a:p>
            <a:pPr algn="l"/>
            <a:r>
              <a:rPr sz="3400" b="1">
                <a:solidFill>
                  <a:srgbClr val="C8A24A"/>
                </a:solidFill>
                <a:latin typeface="Georgia"/>
              </a:rPr>
              <a:t>YOUR </a:t>
            </a:r>
            <a:r>
              <a:rPr sz="3400" b="1">
                <a:solidFill>
                  <a:srgbClr val="FFFFFF"/>
                </a:solidFill>
                <a:latin typeface="Georgia"/>
              </a:rPr>
              <a:t>Community Service Chairman</a:t>
            </a:r>
          </a:p>
        </p:txBody>
      </p:sp>
      <p:sp>
        <p:nvSpPr>
          <p:cNvPr id="9" name="At Your Service"/>
          <p:cNvSpPr txBox="1"/>
          <p:nvPr/>
        </p:nvSpPr>
        <p:spPr>
          <a:xfrm>
            <a:off x="777240" y="2834640"/>
            <a:ext cx="8732520" cy="685800"/>
          </a:xfrm>
          <a:prstGeom prst="rect">
            <a:avLst/>
          </a:prstGeom>
          <a:noFill/>
        </p:spPr>
        <p:txBody>
          <a:bodyPr wrap="square" lIns="0" tIns="0" rIns="0" bIns="0" anchor="ctr">
            <a:spAutoFit/>
          </a:bodyPr>
          <a:lstStyle/>
          <a:p>
            <a:pPr algn="l">
              <a:spcAft>
                <a:spcPts val="0"/>
              </a:spcAft>
            </a:pPr>
            <a:r>
              <a:rPr sz="3400" b="1" i="1">
                <a:solidFill>
                  <a:srgbClr val="C8A24A"/>
                </a:solidFill>
                <a:latin typeface="Georgia"/>
              </a:rPr>
              <a:t>at your service.</a:t>
            </a:r>
          </a:p>
        </p:txBody>
      </p:sp>
      <p:sp>
        <p:nvSpPr>
          <p:cNvPr id="10" name="Help Prompt"/>
          <p:cNvSpPr txBox="1"/>
          <p:nvPr/>
        </p:nvSpPr>
        <p:spPr>
          <a:xfrm>
            <a:off x="777240" y="4096512"/>
            <a:ext cx="8732520" cy="402336"/>
          </a:xfrm>
          <a:prstGeom prst="rect">
            <a:avLst/>
          </a:prstGeom>
          <a:noFill/>
        </p:spPr>
        <p:txBody>
          <a:bodyPr wrap="square" lIns="0" tIns="0" rIns="0" bIns="0" anchor="ctr">
            <a:spAutoFit/>
          </a:bodyPr>
          <a:lstStyle/>
          <a:p>
            <a:pPr algn="l">
              <a:spcAft>
                <a:spcPts val="0"/>
              </a:spcAft>
            </a:pPr>
            <a:r>
              <a:rPr sz="1800" b="0" i="0">
                <a:solidFill>
                  <a:srgbClr val="EAEFF7"/>
                </a:solidFill>
                <a:latin typeface="Calibri"/>
              </a:rPr>
              <a:t>If you need help, email me at</a:t>
            </a:r>
          </a:p>
        </p:txBody>
      </p:sp>
      <p:sp>
        <p:nvSpPr>
          <p:cNvPr id="11" name="Email Address"/>
          <p:cNvSpPr txBox="1"/>
          <p:nvPr/>
        </p:nvSpPr>
        <p:spPr>
          <a:xfrm>
            <a:off x="777240" y="4535424"/>
            <a:ext cx="8732520" cy="566928"/>
          </a:xfrm>
          <a:prstGeom prst="rect">
            <a:avLst/>
          </a:prstGeom>
          <a:noFill/>
        </p:spPr>
        <p:txBody>
          <a:bodyPr wrap="square" lIns="0" tIns="0" rIns="0" bIns="0" anchor="ctr">
            <a:spAutoFit/>
          </a:bodyPr>
          <a:lstStyle/>
          <a:p>
            <a:pPr algn="l">
              <a:spcAft>
                <a:spcPts val="0"/>
              </a:spcAft>
            </a:pPr>
            <a:r>
              <a:rPr sz="2800" b="1" i="0">
                <a:solidFill>
                  <a:srgbClr val="FFFFFF"/>
                </a:solidFill>
                <a:latin typeface="Calibri"/>
              </a:rPr>
              <a:t>ncamera1@gmail.com</a:t>
            </a:r>
          </a:p>
        </p:txBody>
      </p:sp>
      <p:sp>
        <p:nvSpPr>
          <p:cNvPr id="12" name="Closing Motif"/>
          <p:cNvSpPr txBox="1"/>
          <p:nvPr/>
        </p:nvSpPr>
        <p:spPr>
          <a:xfrm>
            <a:off x="10332720" y="1417320"/>
            <a:ext cx="1325880" cy="3383280"/>
          </a:xfrm>
          <a:prstGeom prst="rect">
            <a:avLst/>
          </a:prstGeom>
          <a:noFill/>
        </p:spPr>
        <p:txBody>
          <a:bodyPr wrap="square" lIns="0" tIns="0" rIns="0" bIns="0" anchor="ctr">
            <a:spAutoFit/>
          </a:bodyPr>
          <a:lstStyle/>
          <a:p>
            <a:pPr algn="ctr">
              <a:spcAft>
                <a:spcPts val="700"/>
              </a:spcAft>
            </a:pPr>
            <a:r>
              <a:rPr sz="2500" b="1" i="0">
                <a:solidFill>
                  <a:srgbClr val="FFFFFF"/>
                </a:solidFill>
                <a:latin typeface="Georgia"/>
              </a:rPr>
              <a:t>HERE</a:t>
            </a:r>
          </a:p>
          <a:p>
            <a:pPr algn="ctr">
              <a:spcAft>
                <a:spcPts val="700"/>
              </a:spcAft>
            </a:pPr>
            <a:r>
              <a:rPr sz="2500" b="1" i="0">
                <a:solidFill>
                  <a:srgbClr val="C8A24A"/>
                </a:solidFill>
                <a:latin typeface="Georgia"/>
              </a:rPr>
              <a:t>TO</a:t>
            </a:r>
          </a:p>
          <a:p>
            <a:pPr algn="ctr">
              <a:spcAft>
                <a:spcPts val="700"/>
              </a:spcAft>
            </a:pPr>
            <a:r>
              <a:rPr sz="2500" b="1" i="0">
                <a:solidFill>
                  <a:srgbClr val="FFFFFF"/>
                </a:solidFill>
                <a:latin typeface="Georgia"/>
              </a:rPr>
              <a:t>HELP</a:t>
            </a:r>
          </a:p>
        </p:txBody>
      </p:sp>
      <p:sp>
        <p:nvSpPr>
          <p:cNvPr id="13" name="Footer"/>
          <p:cNvSpPr txBox="1"/>
          <p:nvPr/>
        </p:nvSpPr>
        <p:spPr>
          <a:xfrm>
            <a:off x="777240" y="6364224"/>
            <a:ext cx="8595360" cy="256032"/>
          </a:xfrm>
          <a:prstGeom prst="rect">
            <a:avLst/>
          </a:prstGeom>
          <a:noFill/>
        </p:spPr>
        <p:txBody>
          <a:bodyPr wrap="square" lIns="0" tIns="0" rIns="0" bIns="0" anchor="ctr">
            <a:spAutoFit/>
          </a:bodyPr>
          <a:lstStyle/>
          <a:p>
            <a:pPr algn="l">
              <a:spcAft>
                <a:spcPts val="0"/>
              </a:spcAft>
            </a:pPr>
            <a:r>
              <a:rPr sz="950" b="0" i="0">
                <a:solidFill>
                  <a:srgbClr val="A9B8CC"/>
                </a:solidFill>
                <a:latin typeface="Calibri"/>
              </a:rPr>
              <a:t>VFW Department of South Carolina  ·  Community Service Reporting</a:t>
            </a:r>
          </a:p>
        </p:txBody>
      </p:sp>
      <p:sp>
        <p:nvSpPr>
          <p:cNvPr id="14" name="Page Number"/>
          <p:cNvSpPr txBox="1"/>
          <p:nvPr/>
        </p:nvSpPr>
        <p:spPr>
          <a:xfrm>
            <a:off x="9400032" y="6364224"/>
            <a:ext cx="384048" cy="256032"/>
          </a:xfrm>
          <a:prstGeom prst="rect">
            <a:avLst/>
          </a:prstGeom>
          <a:noFill/>
        </p:spPr>
        <p:txBody>
          <a:bodyPr wrap="square" lIns="0" tIns="0" rIns="0" bIns="0" anchor="ctr">
            <a:spAutoFit/>
          </a:bodyPr>
          <a:lstStyle/>
          <a:p>
            <a:pPr algn="r">
              <a:spcAft>
                <a:spcPts val="0"/>
              </a:spcAft>
            </a:pPr>
            <a:r>
              <a:rPr sz="950" b="0" i="0">
                <a:solidFill>
                  <a:srgbClr val="A9B8CC"/>
                </a:solidFill>
                <a:latin typeface="Calibri"/>
              </a:rPr>
              <a:t>15</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1E8"/>
        </a:solidFill>
        <a:effectLst/>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marL="0" indent="0">
              <a:buNone/>
            </a:pPr>
            <a:r>
              <a:rPr lang="en-US" sz="1200" b="1" kern="0" spc="200" dirty="0">
                <a:solidFill>
                  <a:srgbClr val="B22234"/>
                </a:solidFill>
                <a:latin typeface="Calibri" pitchFamily="34" charset="0"/>
                <a:ea typeface="Calibri" pitchFamily="34" charset="-122"/>
                <a:cs typeface="Calibri" pitchFamily="34" charset="-120"/>
              </a:rPr>
              <a:t>REPORTS DUE</a:t>
            </a:r>
            <a:endParaRPr lang="en-US" sz="1200" dirty="0"/>
          </a:p>
        </p:txBody>
      </p:sp>
      <p:sp>
        <p:nvSpPr>
          <p:cNvPr id="3" name="Text 1"/>
          <p:cNvSpPr/>
          <p:nvPr/>
        </p:nvSpPr>
        <p:spPr>
          <a:xfrm>
            <a:off x="640080" y="658368"/>
            <a:ext cx="10881360" cy="685800"/>
          </a:xfrm>
          <a:prstGeom prst="rect">
            <a:avLst/>
          </a:prstGeom>
          <a:noFill/>
          <a:ln/>
        </p:spPr>
        <p:txBody>
          <a:bodyPr wrap="square" lIns="0" tIns="0" rIns="0" bIns="0" rtlCol="0" anchor="ctr"/>
          <a:lstStyle/>
          <a:p>
            <a:pPr marL="0" indent="0">
              <a:buNone/>
            </a:pPr>
            <a:r>
              <a:rPr lang="en-US" sz="3000" b="1" dirty="0">
                <a:solidFill>
                  <a:srgbClr val="0A2240"/>
                </a:solidFill>
                <a:latin typeface="Georgia" pitchFamily="34" charset="0"/>
                <a:ea typeface="Georgia" pitchFamily="34" charset="-122"/>
                <a:cs typeface="Georgia" pitchFamily="34" charset="-120"/>
              </a:rPr>
              <a:t>All-State Community Service Requirements</a:t>
            </a:r>
            <a:endParaRPr lang="en-US" sz="3000" dirty="0"/>
          </a:p>
        </p:txBody>
      </p:sp>
      <p:sp>
        <p:nvSpPr>
          <p:cNvPr id="4" name="Text 2"/>
          <p:cNvSpPr/>
          <p:nvPr/>
        </p:nvSpPr>
        <p:spPr>
          <a:xfrm>
            <a:off x="640080" y="6419088"/>
            <a:ext cx="8229600" cy="274320"/>
          </a:xfrm>
          <a:prstGeom prst="rect">
            <a:avLst/>
          </a:prstGeom>
          <a:noFill/>
          <a:ln/>
        </p:spPr>
        <p:txBody>
          <a:bodyPr wrap="square" lIns="0" tIns="0" rIns="0" bIns="0" rtlCol="0" anchor="ctr"/>
          <a:lstStyle/>
          <a:p>
            <a:pPr marL="0" indent="0">
              <a:buNone/>
            </a:pPr>
            <a:r>
              <a:rPr lang="en-US" sz="950" dirty="0">
                <a:solidFill>
                  <a:srgbClr val="5C6672"/>
                </a:solidFill>
                <a:latin typeface="Calibri" pitchFamily="34" charset="0"/>
                <a:ea typeface="Calibri" pitchFamily="34" charset="-122"/>
                <a:cs typeface="Calibri" pitchFamily="34" charset="-120"/>
              </a:rPr>
              <a:t>VFW Department of South Carolina  ·  Community Service Reporting</a:t>
            </a:r>
            <a:endParaRPr lang="en-US" sz="950" dirty="0"/>
          </a:p>
        </p:txBody>
      </p:sp>
      <p:sp>
        <p:nvSpPr>
          <p:cNvPr id="5" name="Text 3"/>
          <p:cNvSpPr/>
          <p:nvPr/>
        </p:nvSpPr>
        <p:spPr>
          <a:xfrm>
            <a:off x="11338560" y="6419088"/>
            <a:ext cx="548640" cy="274320"/>
          </a:xfrm>
          <a:prstGeom prst="rect">
            <a:avLst/>
          </a:prstGeom>
          <a:noFill/>
          <a:ln/>
        </p:spPr>
        <p:txBody>
          <a:bodyPr wrap="square" lIns="0" tIns="0" rIns="0" bIns="0" rtlCol="0" anchor="ctr"/>
          <a:lstStyle/>
          <a:p>
            <a:pPr marL="0" indent="0" algn="r">
              <a:buNone/>
            </a:pPr>
            <a:r>
              <a:rPr lang="en-US" sz="950" dirty="0">
                <a:solidFill>
                  <a:srgbClr val="5C6672"/>
                </a:solidFill>
                <a:latin typeface="Calibri" pitchFamily="34" charset="0"/>
                <a:ea typeface="Calibri" pitchFamily="34" charset="-122"/>
                <a:cs typeface="Calibri" pitchFamily="34" charset="-120"/>
              </a:rPr>
              <a:t>2</a:t>
            </a:r>
            <a:endParaRPr lang="en-US" sz="950" dirty="0"/>
          </a:p>
        </p:txBody>
      </p:sp>
      <p:sp>
        <p:nvSpPr>
          <p:cNvPr id="6" name="Shape 4"/>
          <p:cNvSpPr/>
          <p:nvPr/>
        </p:nvSpPr>
        <p:spPr>
          <a:xfrm>
            <a:off x="640080" y="1481328"/>
            <a:ext cx="10908792" cy="658368"/>
          </a:xfrm>
          <a:prstGeom prst="rect">
            <a:avLst/>
          </a:prstGeom>
          <a:solidFill>
            <a:srgbClr val="B22234"/>
          </a:solidFill>
          <a:ln/>
          <a:effectLst>
            <a:outerShdw blurRad="114300" dist="38100" dir="5400000" algn="bl" rotWithShape="0">
              <a:srgbClr val="0A1526">
                <a:alpha val="18000"/>
              </a:srgbClr>
            </a:outerShdw>
          </a:effectLst>
        </p:spPr>
        <p:txBody>
          <a:bodyPr/>
          <a:lstStyle/>
          <a:p>
            <a:endParaRPr lang="en-US"/>
          </a:p>
        </p:txBody>
      </p:sp>
      <p:sp>
        <p:nvSpPr>
          <p:cNvPr id="7" name="Text 5"/>
          <p:cNvSpPr/>
          <p:nvPr/>
        </p:nvSpPr>
        <p:spPr>
          <a:xfrm>
            <a:off x="914400" y="1481328"/>
            <a:ext cx="10424160" cy="658368"/>
          </a:xfrm>
          <a:prstGeom prst="rect">
            <a:avLst/>
          </a:prstGeom>
          <a:noFill/>
          <a:ln/>
        </p:spPr>
        <p:txBody>
          <a:bodyPr wrap="square" lIns="0" tIns="0" rIns="0" bIns="0" rtlCol="0" anchor="ctr"/>
          <a:lstStyle/>
          <a:p>
            <a:pPr marL="0" indent="0">
              <a:buNone/>
            </a:pPr>
            <a:r>
              <a:rPr lang="en-US" sz="1300" b="1" dirty="0">
                <a:solidFill>
                  <a:srgbClr val="F6C9CF"/>
                </a:solidFill>
                <a:latin typeface="Calibri" pitchFamily="34" charset="0"/>
                <a:ea typeface="Calibri" pitchFamily="34" charset="-122"/>
                <a:cs typeface="Calibri" pitchFamily="34" charset="-120"/>
              </a:rPr>
              <a:t>DEADLINE   </a:t>
            </a:r>
            <a:r>
              <a:rPr lang="en-US" sz="1700" b="1" dirty="0">
                <a:solidFill>
                  <a:srgbClr val="FFFFFF"/>
                </a:solidFill>
                <a:latin typeface="Calibri" pitchFamily="34" charset="0"/>
                <a:ea typeface="Calibri" pitchFamily="34" charset="-122"/>
                <a:cs typeface="Calibri" pitchFamily="34" charset="-120"/>
              </a:rPr>
              <a:t>All reports must be submitted by April 27, 2027</a:t>
            </a:r>
            <a:endParaRPr lang="en-US" sz="1300" dirty="0"/>
          </a:p>
        </p:txBody>
      </p:sp>
      <p:sp>
        <p:nvSpPr>
          <p:cNvPr id="8" name="Text 6"/>
          <p:cNvSpPr/>
          <p:nvPr/>
        </p:nvSpPr>
        <p:spPr>
          <a:xfrm>
            <a:off x="640080" y="2304288"/>
            <a:ext cx="10881360" cy="320040"/>
          </a:xfrm>
          <a:prstGeom prst="rect">
            <a:avLst/>
          </a:prstGeom>
          <a:noFill/>
          <a:ln/>
        </p:spPr>
        <p:txBody>
          <a:bodyPr wrap="square" lIns="0" tIns="0" rIns="0" bIns="0" rtlCol="0" anchor="ctr"/>
          <a:lstStyle/>
          <a:p>
            <a:pPr marL="0" indent="0">
              <a:buNone/>
            </a:pPr>
            <a:r>
              <a:rPr lang="en-US" sz="1400" b="1" dirty="0">
                <a:solidFill>
                  <a:srgbClr val="0A2240"/>
                </a:solidFill>
                <a:latin typeface="Calibri" pitchFamily="34" charset="0"/>
                <a:ea typeface="Calibri" pitchFamily="34" charset="-122"/>
                <a:cs typeface="Calibri" pitchFamily="34" charset="-120"/>
              </a:rPr>
              <a:t>Each Post must submit each program year:</a:t>
            </a:r>
            <a:endParaRPr lang="en-US" sz="1400" dirty="0"/>
          </a:p>
        </p:txBody>
      </p:sp>
      <p:sp>
        <p:nvSpPr>
          <p:cNvPr id="9" name="Shape 7"/>
          <p:cNvSpPr/>
          <p:nvPr/>
        </p:nvSpPr>
        <p:spPr>
          <a:xfrm>
            <a:off x="640080" y="2743200"/>
            <a:ext cx="2521458" cy="1874520"/>
          </a:xfrm>
          <a:prstGeom prst="rect">
            <a:avLst/>
          </a:prstGeom>
          <a:solidFill>
            <a:srgbClr val="0A2240"/>
          </a:solidFill>
          <a:ln/>
          <a:effectLst>
            <a:outerShdw blurRad="114300" dist="38100" dir="5400000" algn="bl" rotWithShape="0">
              <a:srgbClr val="0A1526">
                <a:alpha val="18000"/>
              </a:srgbClr>
            </a:outerShdw>
          </a:effectLst>
        </p:spPr>
        <p:txBody>
          <a:bodyPr/>
          <a:lstStyle/>
          <a:p>
            <a:endParaRPr lang="en-US"/>
          </a:p>
        </p:txBody>
      </p:sp>
      <p:sp>
        <p:nvSpPr>
          <p:cNvPr id="10" name="Shape 8"/>
          <p:cNvSpPr/>
          <p:nvPr/>
        </p:nvSpPr>
        <p:spPr>
          <a:xfrm>
            <a:off x="640080" y="2743200"/>
            <a:ext cx="2521458" cy="82296"/>
          </a:xfrm>
          <a:prstGeom prst="rect">
            <a:avLst/>
          </a:prstGeom>
          <a:solidFill>
            <a:srgbClr val="C8A24A"/>
          </a:solidFill>
          <a:ln/>
        </p:spPr>
        <p:txBody>
          <a:bodyPr/>
          <a:lstStyle/>
          <a:p>
            <a:endParaRPr lang="en-US"/>
          </a:p>
        </p:txBody>
      </p:sp>
      <p:sp>
        <p:nvSpPr>
          <p:cNvPr id="11" name="Text 9"/>
          <p:cNvSpPr/>
          <p:nvPr/>
        </p:nvSpPr>
        <p:spPr>
          <a:xfrm>
            <a:off x="640080" y="2999232"/>
            <a:ext cx="2521458" cy="868680"/>
          </a:xfrm>
          <a:prstGeom prst="rect">
            <a:avLst/>
          </a:prstGeom>
          <a:noFill/>
          <a:ln/>
        </p:spPr>
        <p:txBody>
          <a:bodyPr wrap="square" lIns="0" tIns="0" rIns="0" bIns="0" rtlCol="0" anchor="ctr"/>
          <a:lstStyle/>
          <a:p>
            <a:pPr marL="0" indent="0" algn="ctr">
              <a:buNone/>
            </a:pPr>
            <a:r>
              <a:rPr lang="en-US" sz="5200" b="1" dirty="0">
                <a:solidFill>
                  <a:srgbClr val="C8A24A"/>
                </a:solidFill>
                <a:latin typeface="Georgia" pitchFamily="34" charset="0"/>
                <a:ea typeface="Georgia" pitchFamily="34" charset="-122"/>
                <a:cs typeface="Georgia" pitchFamily="34" charset="-120"/>
              </a:rPr>
              <a:t>5</a:t>
            </a:r>
            <a:endParaRPr lang="en-US" sz="5200" dirty="0"/>
          </a:p>
        </p:txBody>
      </p:sp>
      <p:sp>
        <p:nvSpPr>
          <p:cNvPr id="12" name="Text 10"/>
          <p:cNvSpPr/>
          <p:nvPr/>
        </p:nvSpPr>
        <p:spPr>
          <a:xfrm>
            <a:off x="731520" y="3886200"/>
            <a:ext cx="2338578" cy="457200"/>
          </a:xfrm>
          <a:prstGeom prst="rect">
            <a:avLst/>
          </a:prstGeom>
          <a:noFill/>
          <a:ln/>
        </p:spPr>
        <p:txBody>
          <a:bodyPr wrap="square" lIns="0" tIns="0" rIns="0" bIns="0" rtlCol="0" anchor="t"/>
          <a:lstStyle/>
          <a:p>
            <a:pPr marL="0" indent="0" algn="ctr">
              <a:buNone/>
            </a:pPr>
            <a:r>
              <a:rPr lang="en-US" sz="1350" b="1" dirty="0">
                <a:solidFill>
                  <a:srgbClr val="FFFFFF"/>
                </a:solidFill>
                <a:latin typeface="Calibri" pitchFamily="34" charset="0"/>
                <a:ea typeface="Calibri" pitchFamily="34" charset="-122"/>
                <a:cs typeface="Calibri" pitchFamily="34" charset="-120"/>
              </a:rPr>
              <a:t>Community Service Reports</a:t>
            </a:r>
            <a:endParaRPr lang="en-US" sz="1350" dirty="0"/>
          </a:p>
        </p:txBody>
      </p:sp>
      <p:sp>
        <p:nvSpPr>
          <p:cNvPr id="13" name="Text 11"/>
          <p:cNvSpPr/>
          <p:nvPr/>
        </p:nvSpPr>
        <p:spPr>
          <a:xfrm>
            <a:off x="640080" y="4297680"/>
            <a:ext cx="2521458" cy="274320"/>
          </a:xfrm>
          <a:prstGeom prst="rect">
            <a:avLst/>
          </a:prstGeom>
          <a:noFill/>
          <a:ln/>
        </p:spPr>
        <p:txBody>
          <a:bodyPr wrap="square" lIns="0" tIns="0" rIns="0" bIns="0" rtlCol="0" anchor="ctr"/>
          <a:lstStyle/>
          <a:p>
            <a:pPr marL="0" indent="0" algn="ctr">
              <a:buNone/>
            </a:pPr>
            <a:r>
              <a:rPr lang="en-US" sz="1100" i="1" dirty="0">
                <a:solidFill>
                  <a:srgbClr val="AEBAD0"/>
                </a:solidFill>
                <a:latin typeface="Calibri" pitchFamily="34" charset="0"/>
                <a:ea typeface="Calibri" pitchFamily="34" charset="-122"/>
                <a:cs typeface="Calibri" pitchFamily="34" charset="-120"/>
              </a:rPr>
              <a:t>each quarter</a:t>
            </a:r>
            <a:endParaRPr lang="en-US" sz="1100" dirty="0"/>
          </a:p>
        </p:txBody>
      </p:sp>
      <p:sp>
        <p:nvSpPr>
          <p:cNvPr id="14" name="Shape 12"/>
          <p:cNvSpPr/>
          <p:nvPr/>
        </p:nvSpPr>
        <p:spPr>
          <a:xfrm>
            <a:off x="3435858" y="2743200"/>
            <a:ext cx="2521458" cy="1874520"/>
          </a:xfrm>
          <a:prstGeom prst="rect">
            <a:avLst/>
          </a:prstGeom>
          <a:solidFill>
            <a:srgbClr val="0A2240"/>
          </a:solidFill>
          <a:ln/>
          <a:effectLst>
            <a:outerShdw blurRad="114300" dist="38100" dir="5400000" algn="bl" rotWithShape="0">
              <a:srgbClr val="0A1526">
                <a:alpha val="18000"/>
              </a:srgbClr>
            </a:outerShdw>
          </a:effectLst>
        </p:spPr>
        <p:txBody>
          <a:bodyPr/>
          <a:lstStyle/>
          <a:p>
            <a:endParaRPr lang="en-US"/>
          </a:p>
        </p:txBody>
      </p:sp>
      <p:sp>
        <p:nvSpPr>
          <p:cNvPr id="15" name="Shape 13"/>
          <p:cNvSpPr/>
          <p:nvPr/>
        </p:nvSpPr>
        <p:spPr>
          <a:xfrm>
            <a:off x="3435858" y="2743200"/>
            <a:ext cx="2521458" cy="82296"/>
          </a:xfrm>
          <a:prstGeom prst="rect">
            <a:avLst/>
          </a:prstGeom>
          <a:solidFill>
            <a:srgbClr val="C8A24A"/>
          </a:solidFill>
          <a:ln/>
        </p:spPr>
        <p:txBody>
          <a:bodyPr/>
          <a:lstStyle/>
          <a:p>
            <a:endParaRPr lang="en-US"/>
          </a:p>
        </p:txBody>
      </p:sp>
      <p:sp>
        <p:nvSpPr>
          <p:cNvPr id="16" name="Text 14"/>
          <p:cNvSpPr/>
          <p:nvPr/>
        </p:nvSpPr>
        <p:spPr>
          <a:xfrm>
            <a:off x="3435858" y="2999232"/>
            <a:ext cx="2521458" cy="868680"/>
          </a:xfrm>
          <a:prstGeom prst="rect">
            <a:avLst/>
          </a:prstGeom>
          <a:noFill/>
          <a:ln/>
        </p:spPr>
        <p:txBody>
          <a:bodyPr wrap="square" lIns="0" tIns="0" rIns="0" bIns="0" rtlCol="0" anchor="ctr"/>
          <a:lstStyle/>
          <a:p>
            <a:pPr marL="0" indent="0" algn="ctr">
              <a:buNone/>
            </a:pPr>
            <a:r>
              <a:rPr lang="en-US" sz="5200" b="1" dirty="0">
                <a:solidFill>
                  <a:srgbClr val="C8A24A"/>
                </a:solidFill>
                <a:latin typeface="Georgia" pitchFamily="34" charset="0"/>
                <a:ea typeface="Georgia" pitchFamily="34" charset="-122"/>
                <a:cs typeface="Georgia" pitchFamily="34" charset="-120"/>
              </a:rPr>
              <a:t>4</a:t>
            </a:r>
            <a:endParaRPr lang="en-US" sz="5200" dirty="0"/>
          </a:p>
        </p:txBody>
      </p:sp>
      <p:sp>
        <p:nvSpPr>
          <p:cNvPr id="17" name="Text 15"/>
          <p:cNvSpPr/>
          <p:nvPr/>
        </p:nvSpPr>
        <p:spPr>
          <a:xfrm>
            <a:off x="3527298" y="3886200"/>
            <a:ext cx="2338578" cy="457200"/>
          </a:xfrm>
          <a:prstGeom prst="rect">
            <a:avLst/>
          </a:prstGeom>
          <a:noFill/>
          <a:ln/>
        </p:spPr>
        <p:txBody>
          <a:bodyPr wrap="square" lIns="0" tIns="0" rIns="0" bIns="0" rtlCol="0" anchor="t"/>
          <a:lstStyle/>
          <a:p>
            <a:pPr marL="0" indent="0" algn="ctr">
              <a:buNone/>
            </a:pPr>
            <a:r>
              <a:rPr lang="en-US" sz="1350" b="1" dirty="0">
                <a:solidFill>
                  <a:srgbClr val="FFFFFF"/>
                </a:solidFill>
                <a:latin typeface="Calibri" pitchFamily="34" charset="0"/>
                <a:ea typeface="Calibri" pitchFamily="34" charset="-122"/>
                <a:cs typeface="Calibri" pitchFamily="34" charset="-120"/>
              </a:rPr>
              <a:t>Americanism Reports</a:t>
            </a:r>
            <a:endParaRPr lang="en-US" sz="1350" dirty="0"/>
          </a:p>
        </p:txBody>
      </p:sp>
      <p:sp>
        <p:nvSpPr>
          <p:cNvPr id="18" name="Text 16"/>
          <p:cNvSpPr/>
          <p:nvPr/>
        </p:nvSpPr>
        <p:spPr>
          <a:xfrm>
            <a:off x="3435858" y="4297680"/>
            <a:ext cx="2521458" cy="274320"/>
          </a:xfrm>
          <a:prstGeom prst="rect">
            <a:avLst/>
          </a:prstGeom>
          <a:noFill/>
          <a:ln/>
        </p:spPr>
        <p:txBody>
          <a:bodyPr wrap="square" lIns="0" tIns="0" rIns="0" bIns="0" rtlCol="0" anchor="ctr"/>
          <a:lstStyle/>
          <a:p>
            <a:pPr marL="0" indent="0" algn="ctr">
              <a:buNone/>
            </a:pPr>
            <a:r>
              <a:rPr lang="en-US" sz="1100" i="1" dirty="0">
                <a:solidFill>
                  <a:srgbClr val="AEBAD0"/>
                </a:solidFill>
                <a:latin typeface="Calibri" pitchFamily="34" charset="0"/>
                <a:ea typeface="Calibri" pitchFamily="34" charset="-122"/>
                <a:cs typeface="Calibri" pitchFamily="34" charset="-120"/>
              </a:rPr>
              <a:t>each year</a:t>
            </a:r>
            <a:endParaRPr lang="en-US" sz="1100" dirty="0"/>
          </a:p>
        </p:txBody>
      </p:sp>
      <p:sp>
        <p:nvSpPr>
          <p:cNvPr id="19" name="Shape 17"/>
          <p:cNvSpPr/>
          <p:nvPr/>
        </p:nvSpPr>
        <p:spPr>
          <a:xfrm>
            <a:off x="6231636" y="2743200"/>
            <a:ext cx="2521458" cy="1874520"/>
          </a:xfrm>
          <a:prstGeom prst="rect">
            <a:avLst/>
          </a:prstGeom>
          <a:solidFill>
            <a:srgbClr val="0A2240"/>
          </a:solidFill>
          <a:ln/>
          <a:effectLst>
            <a:outerShdw blurRad="114300" dist="38100" dir="5400000" algn="bl" rotWithShape="0">
              <a:srgbClr val="0A1526">
                <a:alpha val="18000"/>
              </a:srgbClr>
            </a:outerShdw>
          </a:effectLst>
        </p:spPr>
        <p:txBody>
          <a:bodyPr/>
          <a:lstStyle/>
          <a:p>
            <a:endParaRPr lang="en-US"/>
          </a:p>
        </p:txBody>
      </p:sp>
      <p:sp>
        <p:nvSpPr>
          <p:cNvPr id="20" name="Shape 18"/>
          <p:cNvSpPr/>
          <p:nvPr/>
        </p:nvSpPr>
        <p:spPr>
          <a:xfrm>
            <a:off x="6231636" y="2743200"/>
            <a:ext cx="2521458" cy="82296"/>
          </a:xfrm>
          <a:prstGeom prst="rect">
            <a:avLst/>
          </a:prstGeom>
          <a:solidFill>
            <a:srgbClr val="C8A24A"/>
          </a:solidFill>
          <a:ln/>
        </p:spPr>
        <p:txBody>
          <a:bodyPr/>
          <a:lstStyle/>
          <a:p>
            <a:endParaRPr lang="en-US"/>
          </a:p>
        </p:txBody>
      </p:sp>
      <p:sp>
        <p:nvSpPr>
          <p:cNvPr id="21" name="Text 19"/>
          <p:cNvSpPr/>
          <p:nvPr/>
        </p:nvSpPr>
        <p:spPr>
          <a:xfrm>
            <a:off x="6231636" y="2999232"/>
            <a:ext cx="2521458" cy="868680"/>
          </a:xfrm>
          <a:prstGeom prst="rect">
            <a:avLst/>
          </a:prstGeom>
          <a:noFill/>
          <a:ln/>
        </p:spPr>
        <p:txBody>
          <a:bodyPr wrap="square" lIns="0" tIns="0" rIns="0" bIns="0" rtlCol="0" anchor="ctr"/>
          <a:lstStyle/>
          <a:p>
            <a:pPr marL="0" indent="0" algn="ctr">
              <a:buNone/>
            </a:pPr>
            <a:r>
              <a:rPr lang="en-US" sz="5200" b="1" dirty="0">
                <a:solidFill>
                  <a:srgbClr val="C8A24A"/>
                </a:solidFill>
                <a:latin typeface="Georgia" pitchFamily="34" charset="0"/>
                <a:ea typeface="Georgia" pitchFamily="34" charset="-122"/>
                <a:cs typeface="Georgia" pitchFamily="34" charset="-120"/>
              </a:rPr>
              <a:t>4</a:t>
            </a:r>
            <a:endParaRPr lang="en-US" sz="5200" dirty="0"/>
          </a:p>
        </p:txBody>
      </p:sp>
      <p:sp>
        <p:nvSpPr>
          <p:cNvPr id="22" name="Text 20"/>
          <p:cNvSpPr/>
          <p:nvPr/>
        </p:nvSpPr>
        <p:spPr>
          <a:xfrm>
            <a:off x="6323076" y="3886200"/>
            <a:ext cx="2338578" cy="457200"/>
          </a:xfrm>
          <a:prstGeom prst="rect">
            <a:avLst/>
          </a:prstGeom>
          <a:noFill/>
          <a:ln/>
        </p:spPr>
        <p:txBody>
          <a:bodyPr wrap="square" lIns="0" tIns="0" rIns="0" bIns="0" rtlCol="0" anchor="t"/>
          <a:lstStyle/>
          <a:p>
            <a:pPr marL="0" indent="0" algn="ctr">
              <a:buNone/>
            </a:pPr>
            <a:r>
              <a:rPr lang="en-US" sz="1350" b="1" dirty="0">
                <a:solidFill>
                  <a:srgbClr val="FFFFFF"/>
                </a:solidFill>
                <a:latin typeface="Calibri" pitchFamily="34" charset="0"/>
                <a:ea typeface="Calibri" pitchFamily="34" charset="-122"/>
                <a:cs typeface="Calibri" pitchFamily="34" charset="-120"/>
              </a:rPr>
              <a:t>Youth Activities Reports</a:t>
            </a:r>
            <a:endParaRPr lang="en-US" sz="1350" dirty="0"/>
          </a:p>
        </p:txBody>
      </p:sp>
      <p:sp>
        <p:nvSpPr>
          <p:cNvPr id="23" name="Text 21"/>
          <p:cNvSpPr/>
          <p:nvPr/>
        </p:nvSpPr>
        <p:spPr>
          <a:xfrm>
            <a:off x="6231636" y="4297680"/>
            <a:ext cx="2521458" cy="274320"/>
          </a:xfrm>
          <a:prstGeom prst="rect">
            <a:avLst/>
          </a:prstGeom>
          <a:noFill/>
          <a:ln/>
        </p:spPr>
        <p:txBody>
          <a:bodyPr wrap="square" lIns="0" tIns="0" rIns="0" bIns="0" rtlCol="0" anchor="ctr"/>
          <a:lstStyle/>
          <a:p>
            <a:pPr marL="0" indent="0" algn="ctr">
              <a:buNone/>
            </a:pPr>
            <a:r>
              <a:rPr lang="en-US" sz="1100" i="1" dirty="0">
                <a:solidFill>
                  <a:srgbClr val="AEBAD0"/>
                </a:solidFill>
                <a:latin typeface="Calibri" pitchFamily="34" charset="0"/>
                <a:ea typeface="Calibri" pitchFamily="34" charset="-122"/>
                <a:cs typeface="Calibri" pitchFamily="34" charset="-120"/>
              </a:rPr>
              <a:t>each year</a:t>
            </a:r>
            <a:endParaRPr lang="en-US" sz="1100" dirty="0"/>
          </a:p>
        </p:txBody>
      </p:sp>
      <p:sp>
        <p:nvSpPr>
          <p:cNvPr id="24" name="Shape 22"/>
          <p:cNvSpPr/>
          <p:nvPr/>
        </p:nvSpPr>
        <p:spPr>
          <a:xfrm>
            <a:off x="9027414" y="2743200"/>
            <a:ext cx="2521458" cy="1874520"/>
          </a:xfrm>
          <a:prstGeom prst="rect">
            <a:avLst/>
          </a:prstGeom>
          <a:solidFill>
            <a:srgbClr val="0A2240"/>
          </a:solidFill>
          <a:ln/>
          <a:effectLst>
            <a:outerShdw blurRad="114300" dist="38100" dir="5400000" algn="bl" rotWithShape="0">
              <a:srgbClr val="0A1526">
                <a:alpha val="18000"/>
              </a:srgbClr>
            </a:outerShdw>
          </a:effectLst>
        </p:spPr>
        <p:txBody>
          <a:bodyPr/>
          <a:lstStyle/>
          <a:p>
            <a:endParaRPr lang="en-US"/>
          </a:p>
        </p:txBody>
      </p:sp>
      <p:sp>
        <p:nvSpPr>
          <p:cNvPr id="25" name="Shape 23"/>
          <p:cNvSpPr/>
          <p:nvPr/>
        </p:nvSpPr>
        <p:spPr>
          <a:xfrm>
            <a:off x="9027414" y="2743200"/>
            <a:ext cx="2521458" cy="82296"/>
          </a:xfrm>
          <a:prstGeom prst="rect">
            <a:avLst/>
          </a:prstGeom>
          <a:solidFill>
            <a:srgbClr val="C8A24A"/>
          </a:solidFill>
          <a:ln/>
        </p:spPr>
        <p:txBody>
          <a:bodyPr/>
          <a:lstStyle/>
          <a:p>
            <a:endParaRPr lang="en-US"/>
          </a:p>
        </p:txBody>
      </p:sp>
      <p:sp>
        <p:nvSpPr>
          <p:cNvPr id="26" name="Text 24"/>
          <p:cNvSpPr/>
          <p:nvPr/>
        </p:nvSpPr>
        <p:spPr>
          <a:xfrm>
            <a:off x="9027414" y="2999232"/>
            <a:ext cx="2521458" cy="868680"/>
          </a:xfrm>
          <a:prstGeom prst="rect">
            <a:avLst/>
          </a:prstGeom>
          <a:noFill/>
          <a:ln/>
        </p:spPr>
        <p:txBody>
          <a:bodyPr wrap="square" lIns="0" tIns="0" rIns="0" bIns="0" rtlCol="0" anchor="ctr"/>
          <a:lstStyle/>
          <a:p>
            <a:pPr marL="0" indent="0" algn="ctr">
              <a:buNone/>
            </a:pPr>
            <a:r>
              <a:rPr lang="en-US" sz="5200" b="1" dirty="0">
                <a:solidFill>
                  <a:srgbClr val="C8A24A"/>
                </a:solidFill>
                <a:latin typeface="Georgia" pitchFamily="34" charset="0"/>
                <a:ea typeface="Georgia" pitchFamily="34" charset="-122"/>
                <a:cs typeface="Georgia" pitchFamily="34" charset="-120"/>
              </a:rPr>
              <a:t>12</a:t>
            </a:r>
            <a:endParaRPr lang="en-US" sz="5200" dirty="0"/>
          </a:p>
        </p:txBody>
      </p:sp>
      <p:sp>
        <p:nvSpPr>
          <p:cNvPr id="27" name="Text 25"/>
          <p:cNvSpPr/>
          <p:nvPr/>
        </p:nvSpPr>
        <p:spPr>
          <a:xfrm>
            <a:off x="9118854" y="3886200"/>
            <a:ext cx="2338578" cy="457200"/>
          </a:xfrm>
          <a:prstGeom prst="rect">
            <a:avLst/>
          </a:prstGeom>
          <a:noFill/>
          <a:ln/>
        </p:spPr>
        <p:txBody>
          <a:bodyPr wrap="square" lIns="0" tIns="0" rIns="0" bIns="0" rtlCol="0" anchor="t"/>
          <a:lstStyle/>
          <a:p>
            <a:pPr marL="0" indent="0" algn="ctr">
              <a:buNone/>
            </a:pPr>
            <a:r>
              <a:rPr lang="en-US" sz="1350" b="1" dirty="0">
                <a:solidFill>
                  <a:srgbClr val="FFFFFF"/>
                </a:solidFill>
                <a:latin typeface="Calibri" pitchFamily="34" charset="0"/>
                <a:ea typeface="Calibri" pitchFamily="34" charset="-122"/>
                <a:cs typeface="Calibri" pitchFamily="34" charset="-120"/>
              </a:rPr>
              <a:t>Safety Reports</a:t>
            </a:r>
            <a:endParaRPr lang="en-US" sz="1350" dirty="0"/>
          </a:p>
        </p:txBody>
      </p:sp>
      <p:sp>
        <p:nvSpPr>
          <p:cNvPr id="28" name="Text 26"/>
          <p:cNvSpPr/>
          <p:nvPr/>
        </p:nvSpPr>
        <p:spPr>
          <a:xfrm>
            <a:off x="9027414" y="4297680"/>
            <a:ext cx="2521458" cy="274320"/>
          </a:xfrm>
          <a:prstGeom prst="rect">
            <a:avLst/>
          </a:prstGeom>
          <a:noFill/>
          <a:ln/>
        </p:spPr>
        <p:txBody>
          <a:bodyPr wrap="square" lIns="0" tIns="0" rIns="0" bIns="0" rtlCol="0" anchor="ctr"/>
          <a:lstStyle/>
          <a:p>
            <a:pPr marL="0" indent="0" algn="ctr">
              <a:buNone/>
            </a:pPr>
            <a:r>
              <a:rPr lang="en-US" sz="1100" i="1" dirty="0">
                <a:solidFill>
                  <a:srgbClr val="AEBAD0"/>
                </a:solidFill>
                <a:latin typeface="Calibri" pitchFamily="34" charset="0"/>
                <a:ea typeface="Calibri" pitchFamily="34" charset="-122"/>
                <a:cs typeface="Calibri" pitchFamily="34" charset="-120"/>
              </a:rPr>
              <a:t>each year</a:t>
            </a:r>
            <a:endParaRPr lang="en-US" sz="1100" dirty="0"/>
          </a:p>
        </p:txBody>
      </p:sp>
      <p:sp>
        <p:nvSpPr>
          <p:cNvPr id="29" name="Text 27"/>
          <p:cNvSpPr/>
          <p:nvPr/>
        </p:nvSpPr>
        <p:spPr>
          <a:xfrm>
            <a:off x="640080" y="4892040"/>
            <a:ext cx="3291840" cy="822960"/>
          </a:xfrm>
          <a:prstGeom prst="rect">
            <a:avLst/>
          </a:prstGeom>
          <a:noFill/>
          <a:ln/>
        </p:spPr>
        <p:txBody>
          <a:bodyPr wrap="square" lIns="0" tIns="0" rIns="0" bIns="0" rtlCol="0" anchor="ctr"/>
          <a:lstStyle/>
          <a:p>
            <a:pPr marL="0" indent="0">
              <a:buNone/>
            </a:pPr>
            <a:r>
              <a:rPr lang="en-US" sz="1400" b="1" dirty="0">
                <a:solidFill>
                  <a:srgbClr val="0A2240"/>
                </a:solidFill>
                <a:latin typeface="Calibri" pitchFamily="34" charset="0"/>
                <a:ea typeface="Calibri" pitchFamily="34" charset="-122"/>
                <a:cs typeface="Calibri" pitchFamily="34" charset="-120"/>
              </a:rPr>
              <a:t>These reports are required for:</a:t>
            </a:r>
            <a:endParaRPr lang="en-US" sz="1400" dirty="0"/>
          </a:p>
        </p:txBody>
      </p:sp>
      <p:sp>
        <p:nvSpPr>
          <p:cNvPr id="30" name="Shape 28"/>
          <p:cNvSpPr/>
          <p:nvPr/>
        </p:nvSpPr>
        <p:spPr>
          <a:xfrm>
            <a:off x="4023360" y="5029200"/>
            <a:ext cx="2356104" cy="566928"/>
          </a:xfrm>
          <a:prstGeom prst="roundRect">
            <a:avLst>
              <a:gd name="adj" fmla="val 12903"/>
            </a:avLst>
          </a:prstGeom>
          <a:solidFill>
            <a:srgbClr val="FFFFFF"/>
          </a:solidFill>
          <a:ln w="15875">
            <a:solidFill>
              <a:srgbClr val="C8A24A"/>
            </a:solidFill>
            <a:prstDash val="solid"/>
          </a:ln>
        </p:spPr>
        <p:txBody>
          <a:bodyPr/>
          <a:lstStyle/>
          <a:p>
            <a:endParaRPr lang="en-US"/>
          </a:p>
        </p:txBody>
      </p:sp>
      <p:sp>
        <p:nvSpPr>
          <p:cNvPr id="31" name="Text 29"/>
          <p:cNvSpPr/>
          <p:nvPr/>
        </p:nvSpPr>
        <p:spPr>
          <a:xfrm>
            <a:off x="4023360" y="5029200"/>
            <a:ext cx="2356104" cy="566928"/>
          </a:xfrm>
          <a:prstGeom prst="rect">
            <a:avLst/>
          </a:prstGeom>
          <a:noFill/>
          <a:ln/>
        </p:spPr>
        <p:txBody>
          <a:bodyPr wrap="square" lIns="0" tIns="0" rIns="0" bIns="0" rtlCol="0" anchor="ctr"/>
          <a:lstStyle/>
          <a:p>
            <a:pPr marL="0" indent="0" algn="ctr">
              <a:buNone/>
            </a:pPr>
            <a:r>
              <a:rPr lang="en-US" sz="1250" b="1" dirty="0">
                <a:solidFill>
                  <a:srgbClr val="0A2240"/>
                </a:solidFill>
                <a:latin typeface="Calibri" pitchFamily="34" charset="0"/>
                <a:ea typeface="Calibri" pitchFamily="34" charset="-122"/>
                <a:cs typeface="Calibri" pitchFamily="34" charset="-120"/>
              </a:rPr>
              <a:t>All-State consideration</a:t>
            </a:r>
            <a:endParaRPr lang="en-US" sz="1250" dirty="0"/>
          </a:p>
        </p:txBody>
      </p:sp>
      <p:sp>
        <p:nvSpPr>
          <p:cNvPr id="32" name="Shape 30"/>
          <p:cNvSpPr/>
          <p:nvPr/>
        </p:nvSpPr>
        <p:spPr>
          <a:xfrm>
            <a:off x="6608064" y="5029200"/>
            <a:ext cx="2356104" cy="566928"/>
          </a:xfrm>
          <a:prstGeom prst="roundRect">
            <a:avLst>
              <a:gd name="adj" fmla="val 12903"/>
            </a:avLst>
          </a:prstGeom>
          <a:solidFill>
            <a:srgbClr val="FFFFFF"/>
          </a:solidFill>
          <a:ln w="15875">
            <a:solidFill>
              <a:srgbClr val="C8A24A"/>
            </a:solidFill>
            <a:prstDash val="solid"/>
          </a:ln>
        </p:spPr>
        <p:txBody>
          <a:bodyPr/>
          <a:lstStyle/>
          <a:p>
            <a:endParaRPr lang="en-US"/>
          </a:p>
        </p:txBody>
      </p:sp>
      <p:sp>
        <p:nvSpPr>
          <p:cNvPr id="33" name="Text 31"/>
          <p:cNvSpPr/>
          <p:nvPr/>
        </p:nvSpPr>
        <p:spPr>
          <a:xfrm>
            <a:off x="6608064" y="5029200"/>
            <a:ext cx="2356104" cy="566928"/>
          </a:xfrm>
          <a:prstGeom prst="rect">
            <a:avLst/>
          </a:prstGeom>
          <a:noFill/>
          <a:ln/>
        </p:spPr>
        <p:txBody>
          <a:bodyPr wrap="square" lIns="0" tIns="0" rIns="0" bIns="0" rtlCol="0" anchor="ctr"/>
          <a:lstStyle/>
          <a:p>
            <a:pPr marL="0" indent="0" algn="ctr">
              <a:buNone/>
            </a:pPr>
            <a:r>
              <a:rPr lang="en-US" sz="1250" b="1" dirty="0">
                <a:solidFill>
                  <a:srgbClr val="0A2240"/>
                </a:solidFill>
                <a:latin typeface="Calibri" pitchFamily="34" charset="0"/>
                <a:ea typeface="Calibri" pitchFamily="34" charset="-122"/>
                <a:cs typeface="Calibri" pitchFamily="34" charset="-120"/>
              </a:rPr>
              <a:t>All-American consideration</a:t>
            </a:r>
            <a:endParaRPr lang="en-US" sz="1250" dirty="0"/>
          </a:p>
        </p:txBody>
      </p:sp>
      <p:sp>
        <p:nvSpPr>
          <p:cNvPr id="34" name="Shape 32"/>
          <p:cNvSpPr/>
          <p:nvPr/>
        </p:nvSpPr>
        <p:spPr>
          <a:xfrm>
            <a:off x="9192768" y="5029200"/>
            <a:ext cx="2356104" cy="566928"/>
          </a:xfrm>
          <a:prstGeom prst="roundRect">
            <a:avLst>
              <a:gd name="adj" fmla="val 12903"/>
            </a:avLst>
          </a:prstGeom>
          <a:solidFill>
            <a:srgbClr val="FFFFFF"/>
          </a:solidFill>
          <a:ln w="15875">
            <a:solidFill>
              <a:srgbClr val="C8A24A"/>
            </a:solidFill>
            <a:prstDash val="solid"/>
          </a:ln>
        </p:spPr>
        <p:txBody>
          <a:bodyPr/>
          <a:lstStyle/>
          <a:p>
            <a:endParaRPr lang="en-US"/>
          </a:p>
        </p:txBody>
      </p:sp>
      <p:sp>
        <p:nvSpPr>
          <p:cNvPr id="35" name="Text 33"/>
          <p:cNvSpPr/>
          <p:nvPr/>
        </p:nvSpPr>
        <p:spPr>
          <a:xfrm>
            <a:off x="9192768" y="5029200"/>
            <a:ext cx="2356104" cy="566928"/>
          </a:xfrm>
          <a:prstGeom prst="rect">
            <a:avLst/>
          </a:prstGeom>
          <a:noFill/>
          <a:ln/>
        </p:spPr>
        <p:txBody>
          <a:bodyPr wrap="square" lIns="0" tIns="0" rIns="0" bIns="0" rtlCol="0" anchor="ctr"/>
          <a:lstStyle/>
          <a:p>
            <a:pPr marL="0" indent="0" algn="ctr">
              <a:buNone/>
            </a:pPr>
            <a:r>
              <a:rPr lang="en-US" sz="1250" b="1" dirty="0">
                <a:solidFill>
                  <a:srgbClr val="0A2240"/>
                </a:solidFill>
                <a:latin typeface="Calibri" pitchFamily="34" charset="0"/>
                <a:ea typeface="Calibri" pitchFamily="34" charset="-122"/>
                <a:cs typeface="Calibri" pitchFamily="34" charset="-120"/>
              </a:rPr>
              <a:t>Department recognition</a:t>
            </a:r>
            <a:endParaRPr lang="en-US" sz="1250" dirty="0"/>
          </a:p>
        </p:txBody>
      </p:sp>
    </p:spTree>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5F1E8"/>
        </a:solidFill>
        <a:effectLst/>
      </p:bgPr>
    </p:bg>
    <p:spTree>
      <p:nvGrpSpPr>
        <p:cNvPr id="1" name=""/>
        <p:cNvGrpSpPr/>
        <p:nvPr/>
      </p:nvGrpSpPr>
      <p:grpSpPr>
        <a:xfrm>
          <a:off x="0" y="0"/>
          <a:ext cx="0" cy="0"/>
          <a:chOff x="0" y="0"/>
          <a:chExt cx="0" cy="0"/>
        </a:xfrm>
      </p:grpSpPr>
      <p:pic>
        <p:nvPicPr>
          <p:cNvPr id="2" name="Image 0"/>
          <p:cNvPicPr>
            <a:picLocks noChangeAspect="1"/>
          </p:cNvPicPr>
          <p:nvPr/>
        </p:nvPicPr>
        <p:blipFill>
          <a:blip r:embed="rId3"/>
          <a:srcRect l="28742" r="28742"/>
          <a:stretch/>
        </p:blipFill>
        <p:spPr>
          <a:xfrm>
            <a:off x="7818120" y="0"/>
            <a:ext cx="4373575" cy="6858000"/>
          </a:xfrm>
          <a:prstGeom prst="rect">
            <a:avLst/>
          </a:prstGeom>
        </p:spPr>
      </p:pic>
      <p:sp>
        <p:nvSpPr>
          <p:cNvPr id="3" name="Shape 0"/>
          <p:cNvSpPr/>
          <p:nvPr/>
        </p:nvSpPr>
        <p:spPr>
          <a:xfrm>
            <a:off x="7818120" y="0"/>
            <a:ext cx="82296" cy="6858000"/>
          </a:xfrm>
          <a:prstGeom prst="rect">
            <a:avLst/>
          </a:prstGeom>
          <a:solidFill>
            <a:srgbClr val="C8A24A"/>
          </a:solidFill>
          <a:ln/>
        </p:spPr>
        <p:txBody>
          <a:bodyPr/>
          <a:lstStyle/>
          <a:p>
            <a:endParaRPr lang="en-US"/>
          </a:p>
        </p:txBody>
      </p:sp>
      <p:sp>
        <p:nvSpPr>
          <p:cNvPr id="4" name="Text 1"/>
          <p:cNvSpPr/>
          <p:nvPr/>
        </p:nvSpPr>
        <p:spPr>
          <a:xfrm>
            <a:off x="640080" y="548640"/>
            <a:ext cx="6766560" cy="274320"/>
          </a:xfrm>
          <a:prstGeom prst="rect">
            <a:avLst/>
          </a:prstGeom>
          <a:noFill/>
          <a:ln/>
        </p:spPr>
        <p:txBody>
          <a:bodyPr wrap="square" lIns="0" tIns="0" rIns="0" bIns="0" rtlCol="0" anchor="ctr"/>
          <a:lstStyle/>
          <a:p>
            <a:pPr marL="0" indent="0">
              <a:buNone/>
            </a:pPr>
            <a:r>
              <a:rPr lang="en-US" sz="1200" b="1" kern="0" spc="200" dirty="0">
                <a:solidFill>
                  <a:srgbClr val="B22234"/>
                </a:solidFill>
                <a:latin typeface="Calibri" pitchFamily="34" charset="0"/>
                <a:ea typeface="Calibri" pitchFamily="34" charset="-122"/>
                <a:cs typeface="Calibri" pitchFamily="34" charset="-120"/>
              </a:rPr>
              <a:t>APPOINT A LEADER</a:t>
            </a:r>
            <a:endParaRPr lang="en-US" sz="1200" dirty="0"/>
          </a:p>
        </p:txBody>
      </p:sp>
      <p:sp>
        <p:nvSpPr>
          <p:cNvPr id="5" name="Text 2"/>
          <p:cNvSpPr/>
          <p:nvPr/>
        </p:nvSpPr>
        <p:spPr>
          <a:xfrm>
            <a:off x="640080" y="841248"/>
            <a:ext cx="6858000" cy="1097280"/>
          </a:xfrm>
          <a:prstGeom prst="rect">
            <a:avLst/>
          </a:prstGeom>
          <a:noFill/>
          <a:ln/>
        </p:spPr>
        <p:txBody>
          <a:bodyPr wrap="square" lIns="0" tIns="0" rIns="0" bIns="0" rtlCol="0" anchor="ctr"/>
          <a:lstStyle/>
          <a:p>
            <a:pPr marL="0" indent="0">
              <a:buNone/>
            </a:pPr>
            <a:r>
              <a:rPr lang="en-US" sz="2900" b="1" dirty="0">
                <a:solidFill>
                  <a:srgbClr val="0A2240"/>
                </a:solidFill>
                <a:latin typeface="Georgia" pitchFamily="34" charset="0"/>
                <a:ea typeface="Georgia" pitchFamily="34" charset="-122"/>
                <a:cs typeface="Georgia" pitchFamily="34" charset="-120"/>
              </a:rPr>
              <a:t>Every Post Needs a Community Service Chairman</a:t>
            </a:r>
            <a:endParaRPr lang="en-US" sz="2900" dirty="0"/>
          </a:p>
        </p:txBody>
      </p:sp>
      <p:sp>
        <p:nvSpPr>
          <p:cNvPr id="6" name="Text 3"/>
          <p:cNvSpPr/>
          <p:nvPr/>
        </p:nvSpPr>
        <p:spPr>
          <a:xfrm>
            <a:off x="640080" y="1965960"/>
            <a:ext cx="6858000" cy="548640"/>
          </a:xfrm>
          <a:prstGeom prst="rect">
            <a:avLst/>
          </a:prstGeom>
          <a:noFill/>
          <a:ln/>
        </p:spPr>
        <p:txBody>
          <a:bodyPr wrap="square" lIns="0" tIns="0" rIns="0" bIns="0" rtlCol="0" anchor="ctr"/>
          <a:lstStyle/>
          <a:p>
            <a:pPr marL="0" indent="0">
              <a:buNone/>
            </a:pPr>
            <a:r>
              <a:rPr lang="en-US" sz="1500" dirty="0">
                <a:solidFill>
                  <a:srgbClr val="1E2733"/>
                </a:solidFill>
                <a:latin typeface="Calibri" pitchFamily="34" charset="0"/>
                <a:ea typeface="Calibri" pitchFamily="34" charset="-122"/>
                <a:cs typeface="Calibri" pitchFamily="34" charset="-120"/>
              </a:rPr>
              <a:t>The Post Commander should appoint a Community Service Chairman who will:</a:t>
            </a:r>
            <a:endParaRPr lang="en-US" sz="1500" dirty="0"/>
          </a:p>
        </p:txBody>
      </p:sp>
      <p:sp>
        <p:nvSpPr>
          <p:cNvPr id="7" name="Text 4"/>
          <p:cNvSpPr/>
          <p:nvPr/>
        </p:nvSpPr>
        <p:spPr>
          <a:xfrm>
            <a:off x="685800" y="2606040"/>
            <a:ext cx="6675120" cy="2286000"/>
          </a:xfrm>
          <a:prstGeom prst="rect">
            <a:avLst/>
          </a:prstGeom>
          <a:noFill/>
          <a:ln/>
        </p:spPr>
        <p:txBody>
          <a:bodyPr wrap="square" lIns="0" tIns="0" rIns="0" bIns="0" rtlCol="0" anchor="t"/>
          <a:lstStyle/>
          <a:p>
            <a:pPr marL="203200" indent="-203200">
              <a:spcAft>
                <a:spcPts val="1000"/>
              </a:spcAft>
              <a:buSzPct val="100000"/>
              <a:buChar char="•"/>
            </a:pPr>
            <a:r>
              <a:rPr lang="en-US" sz="1500" dirty="0">
                <a:solidFill>
                  <a:srgbClr val="1E2733"/>
                </a:solidFill>
                <a:latin typeface="Calibri" pitchFamily="34" charset="0"/>
                <a:ea typeface="Calibri" pitchFamily="34" charset="-122"/>
                <a:cs typeface="Calibri" pitchFamily="34" charset="-120"/>
              </a:rPr>
              <a:t>Collect reports from Post members</a:t>
            </a:r>
            <a:endParaRPr lang="en-US" sz="1500" dirty="0"/>
          </a:p>
          <a:p>
            <a:pPr marL="203200" indent="-203200">
              <a:spcAft>
                <a:spcPts val="1000"/>
              </a:spcAft>
              <a:buSzPct val="100000"/>
              <a:buChar char="•"/>
            </a:pPr>
            <a:r>
              <a:rPr lang="en-US" sz="1500" dirty="0">
                <a:solidFill>
                  <a:srgbClr val="1E2733"/>
                </a:solidFill>
                <a:latin typeface="Calibri" pitchFamily="34" charset="0"/>
                <a:ea typeface="Calibri" pitchFamily="34" charset="-122"/>
                <a:cs typeface="Calibri" pitchFamily="34" charset="-120"/>
              </a:rPr>
              <a:t>Collect reports from the Auxiliary</a:t>
            </a:r>
            <a:endParaRPr lang="en-US" sz="1500" dirty="0"/>
          </a:p>
          <a:p>
            <a:pPr marL="203200" indent="-203200">
              <a:spcAft>
                <a:spcPts val="1000"/>
              </a:spcAft>
              <a:buSzPct val="100000"/>
              <a:buChar char="•"/>
            </a:pPr>
            <a:r>
              <a:rPr lang="en-US" sz="1500" dirty="0">
                <a:solidFill>
                  <a:srgbClr val="1E2733"/>
                </a:solidFill>
                <a:latin typeface="Calibri" pitchFamily="34" charset="0"/>
                <a:ea typeface="Calibri" pitchFamily="34" charset="-122"/>
                <a:cs typeface="Calibri" pitchFamily="34" charset="-120"/>
              </a:rPr>
              <a:t>Maintain Community Service Report Forms</a:t>
            </a:r>
            <a:endParaRPr lang="en-US" sz="1500" dirty="0"/>
          </a:p>
          <a:p>
            <a:pPr marL="203200" indent="-203200">
              <a:spcAft>
                <a:spcPts val="1000"/>
              </a:spcAft>
              <a:buSzPct val="100000"/>
              <a:buChar char="•"/>
            </a:pPr>
            <a:r>
              <a:rPr lang="en-US" sz="1500" dirty="0">
                <a:solidFill>
                  <a:srgbClr val="1E2733"/>
                </a:solidFill>
                <a:latin typeface="Calibri" pitchFamily="34" charset="0"/>
                <a:ea typeface="Calibri" pitchFamily="34" charset="-122"/>
                <a:cs typeface="Calibri" pitchFamily="34" charset="-120"/>
              </a:rPr>
              <a:t>Submit reports electronically on VFWSC.org</a:t>
            </a:r>
            <a:endParaRPr lang="en-US" sz="1500" dirty="0"/>
          </a:p>
          <a:p>
            <a:pPr marL="203200" indent="-203200">
              <a:spcAft>
                <a:spcPts val="1000"/>
              </a:spcAft>
              <a:buSzPct val="100000"/>
              <a:buChar char="•"/>
            </a:pPr>
            <a:r>
              <a:rPr lang="en-US" sz="1500" dirty="0">
                <a:solidFill>
                  <a:srgbClr val="1E2733"/>
                </a:solidFill>
                <a:latin typeface="Calibri" pitchFamily="34" charset="0"/>
                <a:ea typeface="Calibri" pitchFamily="34" charset="-122"/>
                <a:cs typeface="Calibri" pitchFamily="34" charset="-120"/>
              </a:rPr>
              <a:t>Keep reporting current throughout the year</a:t>
            </a:r>
            <a:endParaRPr lang="en-US" sz="1500" dirty="0"/>
          </a:p>
        </p:txBody>
      </p:sp>
      <p:sp>
        <p:nvSpPr>
          <p:cNvPr id="8" name="Shape 5"/>
          <p:cNvSpPr/>
          <p:nvPr/>
        </p:nvSpPr>
        <p:spPr>
          <a:xfrm>
            <a:off x="640080" y="5257800"/>
            <a:ext cx="6858000" cy="914400"/>
          </a:xfrm>
          <a:prstGeom prst="rect">
            <a:avLst/>
          </a:prstGeom>
          <a:solidFill>
            <a:srgbClr val="0A2240"/>
          </a:solidFill>
          <a:ln/>
          <a:effectLst>
            <a:outerShdw blurRad="114300" dist="38100" dir="5400000" algn="bl" rotWithShape="0">
              <a:srgbClr val="0A1526">
                <a:alpha val="18000"/>
              </a:srgbClr>
            </a:outerShdw>
          </a:effectLst>
        </p:spPr>
        <p:txBody>
          <a:bodyPr/>
          <a:lstStyle/>
          <a:p>
            <a:endParaRPr lang="en-US"/>
          </a:p>
        </p:txBody>
      </p:sp>
      <p:sp>
        <p:nvSpPr>
          <p:cNvPr id="9" name="Shape 6"/>
          <p:cNvSpPr/>
          <p:nvPr/>
        </p:nvSpPr>
        <p:spPr>
          <a:xfrm>
            <a:off x="640080" y="5257800"/>
            <a:ext cx="109728" cy="914400"/>
          </a:xfrm>
          <a:prstGeom prst="rect">
            <a:avLst/>
          </a:prstGeom>
          <a:solidFill>
            <a:srgbClr val="C8A24A"/>
          </a:solidFill>
          <a:ln/>
        </p:spPr>
        <p:txBody>
          <a:bodyPr/>
          <a:lstStyle/>
          <a:p>
            <a:endParaRPr lang="en-US"/>
          </a:p>
        </p:txBody>
      </p:sp>
      <p:sp>
        <p:nvSpPr>
          <p:cNvPr id="10" name="Text 7"/>
          <p:cNvSpPr/>
          <p:nvPr/>
        </p:nvSpPr>
        <p:spPr>
          <a:xfrm>
            <a:off x="914400" y="5257800"/>
            <a:ext cx="6400800" cy="914400"/>
          </a:xfrm>
          <a:prstGeom prst="rect">
            <a:avLst/>
          </a:prstGeom>
          <a:noFill/>
          <a:ln/>
        </p:spPr>
        <p:txBody>
          <a:bodyPr wrap="square" lIns="0" tIns="0" rIns="0" bIns="0" rtlCol="0" anchor="ctr"/>
          <a:lstStyle/>
          <a:p>
            <a:pPr marL="0" indent="0">
              <a:lnSpc>
                <a:spcPct val="110000"/>
              </a:lnSpc>
              <a:buNone/>
            </a:pPr>
            <a:r>
              <a:rPr lang="en-US" sz="1200" b="1" kern="0" spc="100" dirty="0">
                <a:solidFill>
                  <a:srgbClr val="C8A24A"/>
                </a:solidFill>
                <a:latin typeface="Calibri" pitchFamily="34" charset="0"/>
                <a:ea typeface="Calibri" pitchFamily="34" charset="-122"/>
                <a:cs typeface="Calibri" pitchFamily="34" charset="-120"/>
              </a:rPr>
              <a:t>BEST PRACTICE
</a:t>
            </a:r>
            <a:r>
              <a:rPr lang="en-US" sz="1500" b="1" dirty="0">
                <a:solidFill>
                  <a:srgbClr val="FFFFFF"/>
                </a:solidFill>
                <a:latin typeface="Calibri" pitchFamily="34" charset="0"/>
                <a:ea typeface="Calibri" pitchFamily="34" charset="-122"/>
                <a:cs typeface="Calibri" pitchFamily="34" charset="-120"/>
              </a:rPr>
              <a:t>Have report forms available at every meeting.</a:t>
            </a:r>
            <a:endParaRPr lang="en-US" sz="1200" dirty="0"/>
          </a:p>
        </p:txBody>
      </p:sp>
    </p:spTree>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5F1E8"/>
        </a:solidFill>
        <a:effectLst/>
      </p:bgPr>
    </p:bg>
    <p:spTree>
      <p:nvGrpSpPr>
        <p:cNvPr id="1" name=""/>
        <p:cNvGrpSpPr/>
        <p:nvPr/>
      </p:nvGrpSpPr>
      <p:grpSpPr>
        <a:xfrm>
          <a:off x="0" y="0"/>
          <a:ext cx="0" cy="0"/>
          <a:chOff x="0" y="0"/>
          <a:chExt cx="0" cy="0"/>
        </a:xfrm>
      </p:grpSpPr>
      <p:pic>
        <p:nvPicPr>
          <p:cNvPr id="2" name="Image 0"/>
          <p:cNvPicPr>
            <a:picLocks noChangeAspect="1"/>
          </p:cNvPicPr>
          <p:nvPr/>
        </p:nvPicPr>
        <p:blipFill>
          <a:blip r:embed="rId3"/>
          <a:srcRect l="29778" r="29778"/>
          <a:stretch/>
        </p:blipFill>
        <p:spPr>
          <a:xfrm>
            <a:off x="0" y="0"/>
            <a:ext cx="4160520" cy="6858000"/>
          </a:xfrm>
          <a:prstGeom prst="rect">
            <a:avLst/>
          </a:prstGeom>
        </p:spPr>
      </p:pic>
      <p:sp>
        <p:nvSpPr>
          <p:cNvPr id="3" name="Shape 0"/>
          <p:cNvSpPr/>
          <p:nvPr/>
        </p:nvSpPr>
        <p:spPr>
          <a:xfrm>
            <a:off x="4078224" y="0"/>
            <a:ext cx="82296" cy="6858000"/>
          </a:xfrm>
          <a:prstGeom prst="rect">
            <a:avLst/>
          </a:prstGeom>
          <a:solidFill>
            <a:srgbClr val="C8A24A"/>
          </a:solidFill>
          <a:ln/>
        </p:spPr>
        <p:txBody>
          <a:bodyPr/>
          <a:lstStyle/>
          <a:p>
            <a:endParaRPr lang="en-US"/>
          </a:p>
        </p:txBody>
      </p:sp>
      <p:sp>
        <p:nvSpPr>
          <p:cNvPr id="4" name="Text 1"/>
          <p:cNvSpPr/>
          <p:nvPr/>
        </p:nvSpPr>
        <p:spPr>
          <a:xfrm>
            <a:off x="4572000" y="502920"/>
            <a:ext cx="6949440" cy="274320"/>
          </a:xfrm>
          <a:prstGeom prst="rect">
            <a:avLst/>
          </a:prstGeom>
          <a:noFill/>
          <a:ln/>
        </p:spPr>
        <p:txBody>
          <a:bodyPr wrap="square" lIns="0" tIns="0" rIns="0" bIns="0" rtlCol="0" anchor="ctr"/>
          <a:lstStyle/>
          <a:p>
            <a:pPr marL="0" indent="0">
              <a:buNone/>
            </a:pPr>
            <a:r>
              <a:rPr lang="en-US" sz="1200" b="1" kern="0" spc="200" dirty="0">
                <a:solidFill>
                  <a:srgbClr val="B22234"/>
                </a:solidFill>
                <a:latin typeface="Calibri" pitchFamily="34" charset="0"/>
                <a:ea typeface="Calibri" pitchFamily="34" charset="-122"/>
                <a:cs typeface="Calibri" pitchFamily="34" charset="-120"/>
              </a:rPr>
              <a:t>WHAT COUNTS</a:t>
            </a:r>
            <a:endParaRPr lang="en-US" sz="1200" dirty="0"/>
          </a:p>
        </p:txBody>
      </p:sp>
      <p:sp>
        <p:nvSpPr>
          <p:cNvPr id="5" name="Text 2"/>
          <p:cNvSpPr/>
          <p:nvPr/>
        </p:nvSpPr>
        <p:spPr>
          <a:xfrm>
            <a:off x="4572000" y="795528"/>
            <a:ext cx="7132320" cy="640080"/>
          </a:xfrm>
          <a:prstGeom prst="rect">
            <a:avLst/>
          </a:prstGeom>
          <a:noFill/>
          <a:ln/>
        </p:spPr>
        <p:txBody>
          <a:bodyPr wrap="square" lIns="0" tIns="0" rIns="0" bIns="0" rtlCol="0" anchor="ctr"/>
          <a:lstStyle/>
          <a:p>
            <a:pPr marL="0" indent="0">
              <a:buNone/>
            </a:pPr>
            <a:r>
              <a:rPr lang="en-US" sz="3000" b="1" dirty="0">
                <a:solidFill>
                  <a:srgbClr val="0A2240"/>
                </a:solidFill>
                <a:latin typeface="Georgia" pitchFamily="34" charset="0"/>
                <a:ea typeface="Georgia" pitchFamily="34" charset="-122"/>
                <a:cs typeface="Georgia" pitchFamily="34" charset="-120"/>
              </a:rPr>
              <a:t>What Should Be Reported?</a:t>
            </a:r>
            <a:endParaRPr lang="en-US" sz="3000" dirty="0"/>
          </a:p>
        </p:txBody>
      </p:sp>
      <p:sp>
        <p:nvSpPr>
          <p:cNvPr id="6" name="Text 3"/>
          <p:cNvSpPr/>
          <p:nvPr/>
        </p:nvSpPr>
        <p:spPr>
          <a:xfrm>
            <a:off x="4572000" y="1481328"/>
            <a:ext cx="7132320" cy="320040"/>
          </a:xfrm>
          <a:prstGeom prst="rect">
            <a:avLst/>
          </a:prstGeom>
          <a:noFill/>
          <a:ln/>
        </p:spPr>
        <p:txBody>
          <a:bodyPr wrap="square" lIns="0" tIns="0" rIns="0" bIns="0" rtlCol="0" anchor="ctr"/>
          <a:lstStyle/>
          <a:p>
            <a:pPr marL="0" indent="0">
              <a:buNone/>
            </a:pPr>
            <a:r>
              <a:rPr lang="en-US" sz="1400" dirty="0">
                <a:solidFill>
                  <a:srgbClr val="1E2733"/>
                </a:solidFill>
                <a:latin typeface="Calibri" pitchFamily="34" charset="0"/>
                <a:ea typeface="Calibri" pitchFamily="34" charset="-122"/>
                <a:cs typeface="Calibri" pitchFamily="34" charset="-120"/>
              </a:rPr>
              <a:t>Community service includes activities such as:</a:t>
            </a:r>
            <a:endParaRPr lang="en-US" sz="1400" dirty="0"/>
          </a:p>
        </p:txBody>
      </p:sp>
      <p:sp>
        <p:nvSpPr>
          <p:cNvPr id="7" name="Text 4"/>
          <p:cNvSpPr/>
          <p:nvPr/>
        </p:nvSpPr>
        <p:spPr>
          <a:xfrm>
            <a:off x="4617720" y="1920240"/>
            <a:ext cx="3520440" cy="2743200"/>
          </a:xfrm>
          <a:prstGeom prst="rect">
            <a:avLst/>
          </a:prstGeom>
          <a:noFill/>
          <a:ln/>
        </p:spPr>
        <p:txBody>
          <a:bodyPr wrap="square" lIns="0" tIns="0" rIns="0" bIns="0" rtlCol="0" anchor="t"/>
          <a:lstStyle/>
          <a:p>
            <a:pPr marL="203200" indent="-203200">
              <a:spcAft>
                <a:spcPts val="900"/>
              </a:spcAft>
              <a:buSzPct val="100000"/>
              <a:buChar char="•"/>
            </a:pPr>
            <a:r>
              <a:rPr lang="en-US" sz="1400" dirty="0">
                <a:solidFill>
                  <a:srgbClr val="1E2733"/>
                </a:solidFill>
                <a:latin typeface="Calibri" pitchFamily="34" charset="0"/>
                <a:ea typeface="Calibri" pitchFamily="34" charset="-122"/>
                <a:cs typeface="Calibri" pitchFamily="34" charset="-120"/>
              </a:rPr>
              <a:t>Veteran assistance</a:t>
            </a:r>
            <a:endParaRPr lang="en-US" sz="1400" dirty="0"/>
          </a:p>
          <a:p>
            <a:pPr marL="203200" indent="-203200">
              <a:spcAft>
                <a:spcPts val="900"/>
              </a:spcAft>
              <a:buSzPct val="100000"/>
              <a:buChar char="•"/>
            </a:pPr>
            <a:r>
              <a:rPr lang="en-US" sz="1400" dirty="0">
                <a:solidFill>
                  <a:srgbClr val="1E2733"/>
                </a:solidFill>
                <a:latin typeface="Calibri" pitchFamily="34" charset="0"/>
                <a:ea typeface="Calibri" pitchFamily="34" charset="-122"/>
                <a:cs typeface="Calibri" pitchFamily="34" charset="-120"/>
              </a:rPr>
              <a:t>Community clean-up projects</a:t>
            </a:r>
            <a:endParaRPr lang="en-US" sz="1400" dirty="0"/>
          </a:p>
          <a:p>
            <a:pPr marL="203200" indent="-203200">
              <a:spcAft>
                <a:spcPts val="900"/>
              </a:spcAft>
              <a:buSzPct val="100000"/>
              <a:buChar char="•"/>
            </a:pPr>
            <a:r>
              <a:rPr lang="en-US" sz="1400" dirty="0">
                <a:solidFill>
                  <a:srgbClr val="1E2733"/>
                </a:solidFill>
                <a:latin typeface="Calibri" pitchFamily="34" charset="0"/>
                <a:ea typeface="Calibri" pitchFamily="34" charset="-122"/>
                <a:cs typeface="Calibri" pitchFamily="34" charset="-120"/>
              </a:rPr>
              <a:t>Blood drives</a:t>
            </a:r>
            <a:endParaRPr lang="en-US" sz="1400" dirty="0"/>
          </a:p>
          <a:p>
            <a:pPr marL="203200" indent="-203200">
              <a:spcAft>
                <a:spcPts val="900"/>
              </a:spcAft>
              <a:buSzPct val="100000"/>
              <a:buChar char="•"/>
            </a:pPr>
            <a:r>
              <a:rPr lang="en-US" sz="1400" dirty="0">
                <a:solidFill>
                  <a:srgbClr val="1E2733"/>
                </a:solidFill>
                <a:latin typeface="Calibri" pitchFamily="34" charset="0"/>
                <a:ea typeface="Calibri" pitchFamily="34" charset="-122"/>
                <a:cs typeface="Calibri" pitchFamily="34" charset="-120"/>
              </a:rPr>
              <a:t>Food collections</a:t>
            </a:r>
            <a:endParaRPr lang="en-US" sz="1400" dirty="0"/>
          </a:p>
          <a:p>
            <a:pPr marL="203200" indent="-203200">
              <a:spcAft>
                <a:spcPts val="900"/>
              </a:spcAft>
              <a:buSzPct val="100000"/>
              <a:buChar char="•"/>
            </a:pPr>
            <a:r>
              <a:rPr lang="en-US" sz="1400" dirty="0">
                <a:solidFill>
                  <a:srgbClr val="1E2733"/>
                </a:solidFill>
                <a:latin typeface="Calibri" pitchFamily="34" charset="0"/>
                <a:ea typeface="Calibri" pitchFamily="34" charset="-122"/>
                <a:cs typeface="Calibri" pitchFamily="34" charset="-120"/>
              </a:rPr>
              <a:t>Disaster relief</a:t>
            </a:r>
            <a:endParaRPr lang="en-US" sz="1400" dirty="0"/>
          </a:p>
          <a:p>
            <a:pPr marL="203200" indent="-203200">
              <a:spcAft>
                <a:spcPts val="900"/>
              </a:spcAft>
              <a:buSzPct val="100000"/>
              <a:buChar char="•"/>
            </a:pPr>
            <a:r>
              <a:rPr lang="en-US" sz="1400" dirty="0">
                <a:solidFill>
                  <a:srgbClr val="1E2733"/>
                </a:solidFill>
                <a:latin typeface="Calibri" pitchFamily="34" charset="0"/>
                <a:ea typeface="Calibri" pitchFamily="34" charset="-122"/>
                <a:cs typeface="Calibri" pitchFamily="34" charset="-120"/>
              </a:rPr>
              <a:t>Nursing home visits</a:t>
            </a:r>
            <a:endParaRPr lang="en-US" sz="1400" dirty="0"/>
          </a:p>
        </p:txBody>
      </p:sp>
      <p:sp>
        <p:nvSpPr>
          <p:cNvPr id="8" name="Text 5"/>
          <p:cNvSpPr/>
          <p:nvPr/>
        </p:nvSpPr>
        <p:spPr>
          <a:xfrm>
            <a:off x="8229600" y="1920240"/>
            <a:ext cx="3429000" cy="2743200"/>
          </a:xfrm>
          <a:prstGeom prst="rect">
            <a:avLst/>
          </a:prstGeom>
          <a:noFill/>
          <a:ln/>
        </p:spPr>
        <p:txBody>
          <a:bodyPr wrap="square" lIns="0" tIns="0" rIns="0" bIns="0" rtlCol="0" anchor="t"/>
          <a:lstStyle/>
          <a:p>
            <a:pPr marL="203200" indent="-203200">
              <a:spcAft>
                <a:spcPts val="900"/>
              </a:spcAft>
              <a:buSzPct val="100000"/>
              <a:buChar char="•"/>
            </a:pPr>
            <a:r>
              <a:rPr lang="en-US" sz="1400" dirty="0">
                <a:solidFill>
                  <a:srgbClr val="1E2733"/>
                </a:solidFill>
                <a:latin typeface="Calibri" pitchFamily="34" charset="0"/>
                <a:ea typeface="Calibri" pitchFamily="34" charset="-122"/>
                <a:cs typeface="Calibri" pitchFamily="34" charset="-120"/>
              </a:rPr>
              <a:t>School presentations</a:t>
            </a:r>
            <a:endParaRPr lang="en-US" sz="1400" dirty="0"/>
          </a:p>
          <a:p>
            <a:pPr marL="203200" indent="-203200">
              <a:spcAft>
                <a:spcPts val="900"/>
              </a:spcAft>
              <a:buSzPct val="100000"/>
              <a:buChar char="•"/>
            </a:pPr>
            <a:r>
              <a:rPr lang="en-US" sz="1400" dirty="0">
                <a:solidFill>
                  <a:srgbClr val="1E2733"/>
                </a:solidFill>
                <a:latin typeface="Calibri" pitchFamily="34" charset="0"/>
                <a:ea typeface="Calibri" pitchFamily="34" charset="-122"/>
                <a:cs typeface="Calibri" pitchFamily="34" charset="-120"/>
              </a:rPr>
              <a:t>Flag ceremonies</a:t>
            </a:r>
            <a:endParaRPr lang="en-US" sz="1400" dirty="0"/>
          </a:p>
          <a:p>
            <a:pPr marL="203200" indent="-203200">
              <a:spcAft>
                <a:spcPts val="900"/>
              </a:spcAft>
              <a:buSzPct val="100000"/>
              <a:buChar char="•"/>
            </a:pPr>
            <a:r>
              <a:rPr lang="en-US" sz="1400" dirty="0">
                <a:solidFill>
                  <a:srgbClr val="1E2733"/>
                </a:solidFill>
                <a:latin typeface="Calibri" pitchFamily="34" charset="0"/>
                <a:ea typeface="Calibri" pitchFamily="34" charset="-122"/>
                <a:cs typeface="Calibri" pitchFamily="34" charset="-120"/>
              </a:rPr>
              <a:t>Youth mentoring</a:t>
            </a:r>
            <a:endParaRPr lang="en-US" sz="1400" dirty="0"/>
          </a:p>
          <a:p>
            <a:pPr marL="203200" indent="-203200">
              <a:spcAft>
                <a:spcPts val="900"/>
              </a:spcAft>
              <a:buSzPct val="100000"/>
              <a:buChar char="•"/>
            </a:pPr>
            <a:r>
              <a:rPr lang="en-US" sz="1400" dirty="0">
                <a:solidFill>
                  <a:srgbClr val="1E2733"/>
                </a:solidFill>
                <a:latin typeface="Calibri" pitchFamily="34" charset="0"/>
                <a:ea typeface="Calibri" pitchFamily="34" charset="-122"/>
                <a:cs typeface="Calibri" pitchFamily="34" charset="-120"/>
              </a:rPr>
              <a:t>Holiday assistance</a:t>
            </a:r>
            <a:endParaRPr lang="en-US" sz="1400" dirty="0"/>
          </a:p>
          <a:p>
            <a:pPr marL="203200" indent="-203200">
              <a:spcAft>
                <a:spcPts val="900"/>
              </a:spcAft>
              <a:buSzPct val="100000"/>
              <a:buChar char="•"/>
            </a:pPr>
            <a:r>
              <a:rPr lang="en-US" sz="1400" dirty="0">
                <a:solidFill>
                  <a:srgbClr val="1E2733"/>
                </a:solidFill>
                <a:latin typeface="Calibri" pitchFamily="34" charset="0"/>
                <a:ea typeface="Calibri" pitchFamily="34" charset="-122"/>
                <a:cs typeface="Calibri" pitchFamily="34" charset="-120"/>
              </a:rPr>
              <a:t>Memorial ceremonies</a:t>
            </a:r>
            <a:endParaRPr lang="en-US" sz="1400" dirty="0"/>
          </a:p>
        </p:txBody>
      </p:sp>
      <p:sp>
        <p:nvSpPr>
          <p:cNvPr id="9" name="Shape 6"/>
          <p:cNvSpPr/>
          <p:nvPr/>
        </p:nvSpPr>
        <p:spPr>
          <a:xfrm>
            <a:off x="4572000" y="5074920"/>
            <a:ext cx="7159752" cy="1051560"/>
          </a:xfrm>
          <a:prstGeom prst="rect">
            <a:avLst/>
          </a:prstGeom>
          <a:solidFill>
            <a:srgbClr val="0A2240"/>
          </a:solidFill>
          <a:ln/>
          <a:effectLst>
            <a:outerShdw blurRad="114300" dist="38100" dir="5400000" algn="bl" rotWithShape="0">
              <a:srgbClr val="0A1526">
                <a:alpha val="18000"/>
              </a:srgbClr>
            </a:outerShdw>
          </a:effectLst>
        </p:spPr>
        <p:txBody>
          <a:bodyPr/>
          <a:lstStyle/>
          <a:p>
            <a:endParaRPr lang="en-US"/>
          </a:p>
        </p:txBody>
      </p:sp>
      <p:sp>
        <p:nvSpPr>
          <p:cNvPr id="10" name="Shape 7"/>
          <p:cNvSpPr/>
          <p:nvPr/>
        </p:nvSpPr>
        <p:spPr>
          <a:xfrm>
            <a:off x="4572000" y="5074920"/>
            <a:ext cx="109728" cy="1051560"/>
          </a:xfrm>
          <a:prstGeom prst="rect">
            <a:avLst/>
          </a:prstGeom>
          <a:solidFill>
            <a:srgbClr val="B22234"/>
          </a:solidFill>
          <a:ln/>
        </p:spPr>
        <p:txBody>
          <a:bodyPr/>
          <a:lstStyle/>
          <a:p>
            <a:endParaRPr lang="en-US"/>
          </a:p>
        </p:txBody>
      </p:sp>
      <p:sp>
        <p:nvSpPr>
          <p:cNvPr id="11" name="Text 8"/>
          <p:cNvSpPr/>
          <p:nvPr/>
        </p:nvSpPr>
        <p:spPr>
          <a:xfrm>
            <a:off x="4892040" y="5074920"/>
            <a:ext cx="6675120" cy="1051560"/>
          </a:xfrm>
          <a:prstGeom prst="rect">
            <a:avLst/>
          </a:prstGeom>
          <a:noFill/>
          <a:ln/>
        </p:spPr>
        <p:txBody>
          <a:bodyPr wrap="square" lIns="0" tIns="0" rIns="0" bIns="0" rtlCol="0" anchor="ctr"/>
          <a:lstStyle/>
          <a:p>
            <a:pPr marL="0" indent="0">
              <a:lnSpc>
                <a:spcPct val="110000"/>
              </a:lnSpc>
              <a:buNone/>
            </a:pPr>
            <a:r>
              <a:rPr lang="en-US" sz="1200" b="1" kern="0" spc="100" dirty="0">
                <a:solidFill>
                  <a:srgbClr val="C8A24A"/>
                </a:solidFill>
                <a:latin typeface="Calibri" pitchFamily="34" charset="0"/>
                <a:ea typeface="Calibri" pitchFamily="34" charset="-122"/>
                <a:cs typeface="Calibri" pitchFamily="34" charset="-120"/>
              </a:rPr>
              <a:t>REMEMBER
</a:t>
            </a:r>
            <a:r>
              <a:rPr lang="en-US" sz="1500" b="1" dirty="0">
                <a:solidFill>
                  <a:srgbClr val="FFFFFF"/>
                </a:solidFill>
                <a:latin typeface="Calibri" pitchFamily="34" charset="0"/>
                <a:ea typeface="Calibri" pitchFamily="34" charset="-122"/>
                <a:cs typeface="Calibri" pitchFamily="34" charset="-120"/>
              </a:rPr>
              <a:t>If your Post improves your community or supports veterans — it probably qualifies.</a:t>
            </a:r>
            <a:endParaRPr lang="en-US" sz="1200" dirty="0"/>
          </a:p>
        </p:txBody>
      </p:sp>
    </p:spTree>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5F1E8"/>
        </a:solidFill>
        <a:effectLst/>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marL="0" indent="0">
              <a:buNone/>
            </a:pPr>
            <a:r>
              <a:rPr lang="en-US" sz="1200" b="1" kern="0" spc="200" dirty="0">
                <a:solidFill>
                  <a:srgbClr val="B22234"/>
                </a:solidFill>
                <a:latin typeface="Calibri" pitchFamily="34" charset="0"/>
                <a:ea typeface="Calibri" pitchFamily="34" charset="-122"/>
                <a:cs typeface="Calibri" pitchFamily="34" charset="-120"/>
              </a:rPr>
              <a:t>THE BIGGER PICTURE</a:t>
            </a:r>
            <a:endParaRPr lang="en-US" sz="1200" dirty="0"/>
          </a:p>
        </p:txBody>
      </p:sp>
      <p:sp>
        <p:nvSpPr>
          <p:cNvPr id="3" name="Text 1"/>
          <p:cNvSpPr/>
          <p:nvPr/>
        </p:nvSpPr>
        <p:spPr>
          <a:xfrm>
            <a:off x="640080" y="658368"/>
            <a:ext cx="10881360" cy="685800"/>
          </a:xfrm>
          <a:prstGeom prst="rect">
            <a:avLst/>
          </a:prstGeom>
          <a:noFill/>
          <a:ln/>
        </p:spPr>
        <p:txBody>
          <a:bodyPr wrap="square" lIns="0" tIns="0" rIns="0" bIns="0" rtlCol="0" anchor="ctr"/>
          <a:lstStyle/>
          <a:p>
            <a:pPr marL="0" indent="0">
              <a:buNone/>
            </a:pPr>
            <a:r>
              <a:rPr lang="en-US" sz="3000" b="1" dirty="0">
                <a:solidFill>
                  <a:srgbClr val="0A2240"/>
                </a:solidFill>
                <a:latin typeface="Georgia" pitchFamily="34" charset="0"/>
                <a:ea typeface="Georgia" pitchFamily="34" charset="-122"/>
                <a:cs typeface="Georgia" pitchFamily="34" charset="-120"/>
              </a:rPr>
              <a:t>Why Reporting Matters</a:t>
            </a:r>
            <a:endParaRPr lang="en-US" sz="3000" dirty="0"/>
          </a:p>
        </p:txBody>
      </p:sp>
      <p:sp>
        <p:nvSpPr>
          <p:cNvPr id="4" name="Text 2"/>
          <p:cNvSpPr/>
          <p:nvPr/>
        </p:nvSpPr>
        <p:spPr>
          <a:xfrm>
            <a:off x="640080" y="6419088"/>
            <a:ext cx="8229600" cy="274320"/>
          </a:xfrm>
          <a:prstGeom prst="rect">
            <a:avLst/>
          </a:prstGeom>
          <a:noFill/>
          <a:ln/>
        </p:spPr>
        <p:txBody>
          <a:bodyPr wrap="square" lIns="0" tIns="0" rIns="0" bIns="0" rtlCol="0" anchor="ctr"/>
          <a:lstStyle/>
          <a:p>
            <a:pPr marL="0" indent="0">
              <a:buNone/>
            </a:pPr>
            <a:r>
              <a:rPr lang="en-US" sz="950" dirty="0">
                <a:solidFill>
                  <a:srgbClr val="5C6672"/>
                </a:solidFill>
                <a:latin typeface="Calibri" pitchFamily="34" charset="0"/>
                <a:ea typeface="Calibri" pitchFamily="34" charset="-122"/>
                <a:cs typeface="Calibri" pitchFamily="34" charset="-120"/>
              </a:rPr>
              <a:t>VFW Department of South Carolina  ·  Community Service Reporting</a:t>
            </a:r>
            <a:endParaRPr lang="en-US" sz="950" dirty="0"/>
          </a:p>
        </p:txBody>
      </p:sp>
      <p:sp>
        <p:nvSpPr>
          <p:cNvPr id="5" name="Text 3"/>
          <p:cNvSpPr/>
          <p:nvPr/>
        </p:nvSpPr>
        <p:spPr>
          <a:xfrm>
            <a:off x="11338560" y="6419088"/>
            <a:ext cx="548640" cy="274320"/>
          </a:xfrm>
          <a:prstGeom prst="rect">
            <a:avLst/>
          </a:prstGeom>
          <a:noFill/>
          <a:ln/>
        </p:spPr>
        <p:txBody>
          <a:bodyPr wrap="square" lIns="0" tIns="0" rIns="0" bIns="0" rtlCol="0" anchor="ctr"/>
          <a:lstStyle/>
          <a:p>
            <a:pPr marL="0" indent="0" algn="r">
              <a:buNone/>
            </a:pPr>
            <a:r>
              <a:rPr lang="en-US" sz="950" dirty="0">
                <a:solidFill>
                  <a:srgbClr val="5C6672"/>
                </a:solidFill>
                <a:latin typeface="Calibri" pitchFamily="34" charset="0"/>
                <a:ea typeface="Calibri" pitchFamily="34" charset="-122"/>
                <a:cs typeface="Calibri" pitchFamily="34" charset="-120"/>
              </a:rPr>
              <a:t>5</a:t>
            </a:r>
            <a:endParaRPr lang="en-US" sz="950" dirty="0"/>
          </a:p>
        </p:txBody>
      </p:sp>
      <p:pic>
        <p:nvPicPr>
          <p:cNvPr id="6" name="Image 0"/>
          <p:cNvPicPr>
            <a:picLocks noChangeAspect="1"/>
          </p:cNvPicPr>
          <p:nvPr/>
        </p:nvPicPr>
        <p:blipFill>
          <a:blip r:embed="rId3"/>
          <a:srcRect l="22257" r="22257"/>
          <a:stretch/>
        </p:blipFill>
        <p:spPr>
          <a:xfrm>
            <a:off x="8348472" y="1463040"/>
            <a:ext cx="3843223" cy="4617720"/>
          </a:xfrm>
          <a:prstGeom prst="rect">
            <a:avLst/>
          </a:prstGeom>
        </p:spPr>
      </p:pic>
      <p:sp>
        <p:nvSpPr>
          <p:cNvPr id="7" name="Shape 4"/>
          <p:cNvSpPr/>
          <p:nvPr/>
        </p:nvSpPr>
        <p:spPr>
          <a:xfrm>
            <a:off x="8266176" y="1463040"/>
            <a:ext cx="82296" cy="4617720"/>
          </a:xfrm>
          <a:prstGeom prst="rect">
            <a:avLst/>
          </a:prstGeom>
          <a:solidFill>
            <a:srgbClr val="C8A24A"/>
          </a:solidFill>
          <a:ln/>
        </p:spPr>
        <p:txBody>
          <a:bodyPr/>
          <a:lstStyle/>
          <a:p>
            <a:endParaRPr lang="en-US"/>
          </a:p>
        </p:txBody>
      </p:sp>
      <p:sp>
        <p:nvSpPr>
          <p:cNvPr id="8" name="Text 5"/>
          <p:cNvSpPr/>
          <p:nvPr/>
        </p:nvSpPr>
        <p:spPr>
          <a:xfrm>
            <a:off x="640080" y="1481328"/>
            <a:ext cx="7315200" cy="548640"/>
          </a:xfrm>
          <a:prstGeom prst="rect">
            <a:avLst/>
          </a:prstGeom>
          <a:noFill/>
          <a:ln/>
        </p:spPr>
        <p:txBody>
          <a:bodyPr wrap="square" lIns="0" tIns="0" rIns="0" bIns="0" rtlCol="0" anchor="ctr"/>
          <a:lstStyle/>
          <a:p>
            <a:pPr marL="0" indent="0">
              <a:buNone/>
            </a:pPr>
            <a:r>
              <a:rPr lang="en-US" sz="1500" i="1" dirty="0">
                <a:solidFill>
                  <a:srgbClr val="1E2733"/>
                </a:solidFill>
                <a:latin typeface="Calibri" pitchFamily="34" charset="0"/>
                <a:ea typeface="Calibri" pitchFamily="34" charset="-122"/>
                <a:cs typeface="Calibri" pitchFamily="34" charset="-120"/>
              </a:rPr>
              <a:t>National VFW compiles every report submitted — turning local service into a national story.</a:t>
            </a:r>
            <a:endParaRPr lang="en-US" sz="1500" dirty="0"/>
          </a:p>
        </p:txBody>
      </p:sp>
      <p:sp>
        <p:nvSpPr>
          <p:cNvPr id="9" name="Text 6"/>
          <p:cNvSpPr/>
          <p:nvPr/>
        </p:nvSpPr>
        <p:spPr>
          <a:xfrm>
            <a:off x="658368" y="2212848"/>
            <a:ext cx="3520440" cy="274320"/>
          </a:xfrm>
          <a:prstGeom prst="rect">
            <a:avLst/>
          </a:prstGeom>
          <a:noFill/>
          <a:ln/>
        </p:spPr>
        <p:txBody>
          <a:bodyPr wrap="square" lIns="0" tIns="0" rIns="0" bIns="0" rtlCol="0" anchor="ctr"/>
          <a:lstStyle/>
          <a:p>
            <a:pPr marL="0" indent="0">
              <a:buNone/>
            </a:pPr>
            <a:r>
              <a:rPr lang="en-US" sz="1200" b="1" kern="0" spc="100" dirty="0">
                <a:solidFill>
                  <a:srgbClr val="B22234"/>
                </a:solidFill>
                <a:latin typeface="Calibri" pitchFamily="34" charset="0"/>
                <a:ea typeface="Calibri" pitchFamily="34" charset="-122"/>
                <a:cs typeface="Calibri" pitchFamily="34" charset="-120"/>
              </a:rPr>
              <a:t>PRESENTED ANNUALLY TO</a:t>
            </a:r>
            <a:endParaRPr lang="en-US" sz="1200" dirty="0"/>
          </a:p>
        </p:txBody>
      </p:sp>
      <p:sp>
        <p:nvSpPr>
          <p:cNvPr id="10" name="Text 7"/>
          <p:cNvSpPr/>
          <p:nvPr/>
        </p:nvSpPr>
        <p:spPr>
          <a:xfrm>
            <a:off x="685800" y="2542032"/>
            <a:ext cx="3520440" cy="2011680"/>
          </a:xfrm>
          <a:prstGeom prst="rect">
            <a:avLst/>
          </a:prstGeom>
          <a:noFill/>
          <a:ln/>
        </p:spPr>
        <p:txBody>
          <a:bodyPr wrap="square" lIns="0" tIns="0" rIns="0" bIns="0" rtlCol="0" anchor="t"/>
          <a:lstStyle/>
          <a:p>
            <a:pPr marL="203200" indent="-203200">
              <a:spcAft>
                <a:spcPts val="900"/>
              </a:spcAft>
              <a:buSzPct val="100000"/>
              <a:buChar char="•"/>
            </a:pPr>
            <a:r>
              <a:rPr lang="en-US" sz="1400" dirty="0">
                <a:solidFill>
                  <a:srgbClr val="1E2733"/>
                </a:solidFill>
                <a:latin typeface="Calibri" pitchFamily="34" charset="0"/>
                <a:ea typeface="Calibri" pitchFamily="34" charset="-122"/>
                <a:cs typeface="Calibri" pitchFamily="34" charset="-120"/>
              </a:rPr>
              <a:t>Congress</a:t>
            </a:r>
            <a:endParaRPr lang="en-US" sz="1400" dirty="0"/>
          </a:p>
          <a:p>
            <a:pPr marL="203200" indent="-203200">
              <a:spcAft>
                <a:spcPts val="900"/>
              </a:spcAft>
              <a:buSzPct val="100000"/>
              <a:buChar char="•"/>
            </a:pPr>
            <a:r>
              <a:rPr lang="en-US" sz="1400" dirty="0">
                <a:solidFill>
                  <a:srgbClr val="1E2733"/>
                </a:solidFill>
                <a:latin typeface="Calibri" pitchFamily="34" charset="0"/>
                <a:ea typeface="Calibri" pitchFamily="34" charset="-122"/>
                <a:cs typeface="Calibri" pitchFamily="34" charset="-120"/>
              </a:rPr>
              <a:t>The Department of Veterans Affairs</a:t>
            </a:r>
            <a:endParaRPr lang="en-US" sz="1400" dirty="0"/>
          </a:p>
          <a:p>
            <a:pPr marL="203200" indent="-203200">
              <a:spcAft>
                <a:spcPts val="900"/>
              </a:spcAft>
              <a:buSzPct val="100000"/>
              <a:buChar char="•"/>
            </a:pPr>
            <a:r>
              <a:rPr lang="en-US" sz="1400" dirty="0">
                <a:solidFill>
                  <a:srgbClr val="1E2733"/>
                </a:solidFill>
                <a:latin typeface="Calibri" pitchFamily="34" charset="0"/>
                <a:ea typeface="Calibri" pitchFamily="34" charset="-122"/>
                <a:cs typeface="Calibri" pitchFamily="34" charset="-120"/>
              </a:rPr>
              <a:t>National leadership</a:t>
            </a:r>
            <a:endParaRPr lang="en-US" sz="1400" dirty="0"/>
          </a:p>
          <a:p>
            <a:pPr marL="203200" indent="-203200">
              <a:spcAft>
                <a:spcPts val="900"/>
              </a:spcAft>
              <a:buSzPct val="100000"/>
              <a:buChar char="•"/>
            </a:pPr>
            <a:r>
              <a:rPr lang="en-US" sz="1400" dirty="0">
                <a:solidFill>
                  <a:srgbClr val="1E2733"/>
                </a:solidFill>
                <a:latin typeface="Calibri" pitchFamily="34" charset="0"/>
                <a:ea typeface="Calibri" pitchFamily="34" charset="-122"/>
                <a:cs typeface="Calibri" pitchFamily="34" charset="-120"/>
              </a:rPr>
              <a:t>Community partners</a:t>
            </a:r>
            <a:endParaRPr lang="en-US" sz="1400" dirty="0"/>
          </a:p>
        </p:txBody>
      </p:sp>
      <p:sp>
        <p:nvSpPr>
          <p:cNvPr id="11" name="Text 8"/>
          <p:cNvSpPr/>
          <p:nvPr/>
        </p:nvSpPr>
        <p:spPr>
          <a:xfrm>
            <a:off x="4434840" y="2212848"/>
            <a:ext cx="3520440" cy="274320"/>
          </a:xfrm>
          <a:prstGeom prst="rect">
            <a:avLst/>
          </a:prstGeom>
          <a:noFill/>
          <a:ln/>
        </p:spPr>
        <p:txBody>
          <a:bodyPr wrap="square" lIns="0" tIns="0" rIns="0" bIns="0" rtlCol="0" anchor="ctr"/>
          <a:lstStyle/>
          <a:p>
            <a:pPr marL="0" indent="0">
              <a:buNone/>
            </a:pPr>
            <a:r>
              <a:rPr lang="en-US" sz="1200" b="1" kern="0" spc="100" dirty="0">
                <a:solidFill>
                  <a:srgbClr val="B22234"/>
                </a:solidFill>
                <a:latin typeface="Calibri" pitchFamily="34" charset="0"/>
                <a:ea typeface="Calibri" pitchFamily="34" charset="-122"/>
                <a:cs typeface="Calibri" pitchFamily="34" charset="-120"/>
              </a:rPr>
              <a:t>THE REPORTS DEMONSTRATE</a:t>
            </a:r>
            <a:endParaRPr lang="en-US" sz="1200" dirty="0"/>
          </a:p>
        </p:txBody>
      </p:sp>
      <p:sp>
        <p:nvSpPr>
          <p:cNvPr id="12" name="Text 9"/>
          <p:cNvSpPr/>
          <p:nvPr/>
        </p:nvSpPr>
        <p:spPr>
          <a:xfrm>
            <a:off x="4462272" y="2542032"/>
            <a:ext cx="3520440" cy="2011680"/>
          </a:xfrm>
          <a:prstGeom prst="rect">
            <a:avLst/>
          </a:prstGeom>
          <a:noFill/>
          <a:ln/>
        </p:spPr>
        <p:txBody>
          <a:bodyPr wrap="square" lIns="0" tIns="0" rIns="0" bIns="0" rtlCol="0" anchor="t"/>
          <a:lstStyle/>
          <a:p>
            <a:pPr marL="203200" indent="-203200">
              <a:spcAft>
                <a:spcPts val="900"/>
              </a:spcAft>
              <a:buSzPct val="100000"/>
              <a:buChar char="•"/>
            </a:pPr>
            <a:r>
              <a:rPr lang="en-US" sz="1400" dirty="0">
                <a:solidFill>
                  <a:srgbClr val="1E2733"/>
                </a:solidFill>
                <a:latin typeface="Calibri" pitchFamily="34" charset="0"/>
                <a:ea typeface="Calibri" pitchFamily="34" charset="-122"/>
                <a:cs typeface="Calibri" pitchFamily="34" charset="-120"/>
              </a:rPr>
              <a:t>Millions of volunteer hours</a:t>
            </a:r>
            <a:endParaRPr lang="en-US" sz="1400" dirty="0"/>
          </a:p>
          <a:p>
            <a:pPr marL="203200" indent="-203200">
              <a:spcAft>
                <a:spcPts val="900"/>
              </a:spcAft>
              <a:buSzPct val="100000"/>
              <a:buChar char="•"/>
            </a:pPr>
            <a:r>
              <a:rPr lang="en-US" sz="1400" dirty="0">
                <a:solidFill>
                  <a:srgbClr val="1E2733"/>
                </a:solidFill>
                <a:latin typeface="Calibri" pitchFamily="34" charset="0"/>
                <a:ea typeface="Calibri" pitchFamily="34" charset="-122"/>
                <a:cs typeface="Calibri" pitchFamily="34" charset="-120"/>
              </a:rPr>
              <a:t>Millions of dollars donated</a:t>
            </a:r>
            <a:endParaRPr lang="en-US" sz="1400" dirty="0"/>
          </a:p>
          <a:p>
            <a:pPr marL="203200" indent="-203200">
              <a:spcAft>
                <a:spcPts val="900"/>
              </a:spcAft>
              <a:buSzPct val="100000"/>
              <a:buChar char="•"/>
            </a:pPr>
            <a:r>
              <a:rPr lang="en-US" sz="1400" dirty="0">
                <a:solidFill>
                  <a:srgbClr val="1E2733"/>
                </a:solidFill>
                <a:latin typeface="Calibri" pitchFamily="34" charset="0"/>
                <a:ea typeface="Calibri" pitchFamily="34" charset="-122"/>
                <a:cs typeface="Calibri" pitchFamily="34" charset="-120"/>
              </a:rPr>
              <a:t>Significant cost savings to government</a:t>
            </a:r>
            <a:endParaRPr lang="en-US" sz="1400" dirty="0"/>
          </a:p>
          <a:p>
            <a:pPr marL="203200" indent="-203200">
              <a:spcAft>
                <a:spcPts val="900"/>
              </a:spcAft>
              <a:buSzPct val="100000"/>
              <a:buChar char="•"/>
            </a:pPr>
            <a:r>
              <a:rPr lang="en-US" sz="1400" dirty="0">
                <a:solidFill>
                  <a:srgbClr val="1E2733"/>
                </a:solidFill>
                <a:latin typeface="Calibri" pitchFamily="34" charset="0"/>
                <a:ea typeface="Calibri" pitchFamily="34" charset="-122"/>
                <a:cs typeface="Calibri" pitchFamily="34" charset="-120"/>
              </a:rPr>
              <a:t>The continuing value of the VFW</a:t>
            </a:r>
            <a:endParaRPr lang="en-US" sz="1400" dirty="0"/>
          </a:p>
        </p:txBody>
      </p:sp>
      <p:sp>
        <p:nvSpPr>
          <p:cNvPr id="13" name="Shape 10"/>
          <p:cNvSpPr/>
          <p:nvPr/>
        </p:nvSpPr>
        <p:spPr>
          <a:xfrm>
            <a:off x="640080" y="5029200"/>
            <a:ext cx="7315200" cy="868680"/>
          </a:xfrm>
          <a:prstGeom prst="rect">
            <a:avLst/>
          </a:prstGeom>
          <a:solidFill>
            <a:srgbClr val="0A2240"/>
          </a:solidFill>
          <a:ln/>
          <a:effectLst>
            <a:outerShdw blurRad="114300" dist="38100" dir="5400000" algn="bl" rotWithShape="0">
              <a:srgbClr val="0A1526">
                <a:alpha val="18000"/>
              </a:srgbClr>
            </a:outerShdw>
          </a:effectLst>
        </p:spPr>
        <p:txBody>
          <a:bodyPr/>
          <a:lstStyle/>
          <a:p>
            <a:endParaRPr lang="en-US"/>
          </a:p>
        </p:txBody>
      </p:sp>
      <p:sp>
        <p:nvSpPr>
          <p:cNvPr id="14" name="Shape 11"/>
          <p:cNvSpPr/>
          <p:nvPr/>
        </p:nvSpPr>
        <p:spPr>
          <a:xfrm>
            <a:off x="640080" y="5029200"/>
            <a:ext cx="109728" cy="868680"/>
          </a:xfrm>
          <a:prstGeom prst="rect">
            <a:avLst/>
          </a:prstGeom>
          <a:solidFill>
            <a:srgbClr val="C8A24A"/>
          </a:solidFill>
          <a:ln/>
        </p:spPr>
        <p:txBody>
          <a:bodyPr/>
          <a:lstStyle/>
          <a:p>
            <a:endParaRPr lang="en-US"/>
          </a:p>
        </p:txBody>
      </p:sp>
      <p:sp>
        <p:nvSpPr>
          <p:cNvPr id="15" name="Text 12"/>
          <p:cNvSpPr/>
          <p:nvPr/>
        </p:nvSpPr>
        <p:spPr>
          <a:xfrm>
            <a:off x="914400" y="5029200"/>
            <a:ext cx="6858000" cy="868680"/>
          </a:xfrm>
          <a:prstGeom prst="rect">
            <a:avLst/>
          </a:prstGeom>
          <a:noFill/>
          <a:ln/>
        </p:spPr>
        <p:txBody>
          <a:bodyPr wrap="square" lIns="0" tIns="0" rIns="0" bIns="0" rtlCol="0" anchor="ctr"/>
          <a:lstStyle/>
          <a:p>
            <a:pPr marL="0" indent="0">
              <a:buNone/>
            </a:pPr>
            <a:r>
              <a:rPr lang="en-US" sz="1450" b="1" dirty="0">
                <a:solidFill>
                  <a:srgbClr val="FFFFFF"/>
                </a:solidFill>
                <a:latin typeface="Calibri" pitchFamily="34" charset="0"/>
                <a:ea typeface="Calibri" pitchFamily="34" charset="-122"/>
                <a:cs typeface="Calibri" pitchFamily="34" charset="-120"/>
              </a:rPr>
              <a:t>These reports also help protect our organization's tax-exempt status.</a:t>
            </a:r>
            <a:endParaRPr lang="en-US" sz="1450" dirty="0"/>
          </a:p>
        </p:txBody>
      </p:sp>
    </p:spTree>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5F1E8"/>
        </a:solidFill>
        <a:effectLst/>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marL="0" indent="0">
              <a:buNone/>
            </a:pPr>
            <a:r>
              <a:rPr lang="en-US" sz="1200" b="1" kern="0" spc="200" dirty="0">
                <a:solidFill>
                  <a:srgbClr val="B22234"/>
                </a:solidFill>
                <a:latin typeface="Calibri" pitchFamily="34" charset="0"/>
                <a:ea typeface="Calibri" pitchFamily="34" charset="-122"/>
                <a:cs typeface="Calibri" pitchFamily="34" charset="-120"/>
              </a:rPr>
              <a:t>INTEGRITY FIRST</a:t>
            </a:r>
            <a:endParaRPr lang="en-US" sz="1200" dirty="0"/>
          </a:p>
        </p:txBody>
      </p:sp>
      <p:sp>
        <p:nvSpPr>
          <p:cNvPr id="3" name="Text 1"/>
          <p:cNvSpPr/>
          <p:nvPr/>
        </p:nvSpPr>
        <p:spPr>
          <a:xfrm>
            <a:off x="640080" y="658368"/>
            <a:ext cx="10881360" cy="685800"/>
          </a:xfrm>
          <a:prstGeom prst="rect">
            <a:avLst/>
          </a:prstGeom>
          <a:noFill/>
          <a:ln/>
        </p:spPr>
        <p:txBody>
          <a:bodyPr wrap="square" lIns="0" tIns="0" rIns="0" bIns="0" rtlCol="0" anchor="ctr"/>
          <a:lstStyle/>
          <a:p>
            <a:pPr marL="0" indent="0">
              <a:buNone/>
            </a:pPr>
            <a:r>
              <a:rPr lang="en-US" sz="3000" b="1" dirty="0">
                <a:solidFill>
                  <a:srgbClr val="0A2240"/>
                </a:solidFill>
                <a:latin typeface="Georgia" pitchFamily="34" charset="0"/>
                <a:ea typeface="Georgia" pitchFamily="34" charset="-122"/>
                <a:cs typeface="Georgia" pitchFamily="34" charset="-120"/>
              </a:rPr>
              <a:t>Honest and Accurate Reporting</a:t>
            </a:r>
            <a:endParaRPr lang="en-US" sz="3000" dirty="0"/>
          </a:p>
        </p:txBody>
      </p:sp>
      <p:sp>
        <p:nvSpPr>
          <p:cNvPr id="4" name="Text 2"/>
          <p:cNvSpPr/>
          <p:nvPr/>
        </p:nvSpPr>
        <p:spPr>
          <a:xfrm>
            <a:off x="640080" y="6419088"/>
            <a:ext cx="8229600" cy="274320"/>
          </a:xfrm>
          <a:prstGeom prst="rect">
            <a:avLst/>
          </a:prstGeom>
          <a:noFill/>
          <a:ln/>
        </p:spPr>
        <p:txBody>
          <a:bodyPr wrap="square" lIns="0" tIns="0" rIns="0" bIns="0" rtlCol="0" anchor="ctr"/>
          <a:lstStyle/>
          <a:p>
            <a:pPr marL="0" indent="0">
              <a:buNone/>
            </a:pPr>
            <a:r>
              <a:rPr lang="en-US" sz="950" dirty="0">
                <a:solidFill>
                  <a:srgbClr val="5C6672"/>
                </a:solidFill>
                <a:latin typeface="Calibri" pitchFamily="34" charset="0"/>
                <a:ea typeface="Calibri" pitchFamily="34" charset="-122"/>
                <a:cs typeface="Calibri" pitchFamily="34" charset="-120"/>
              </a:rPr>
              <a:t>VFW Department of South Carolina  ·  Community Service Reporting</a:t>
            </a:r>
            <a:endParaRPr lang="en-US" sz="950" dirty="0"/>
          </a:p>
        </p:txBody>
      </p:sp>
      <p:sp>
        <p:nvSpPr>
          <p:cNvPr id="5" name="Text 3"/>
          <p:cNvSpPr/>
          <p:nvPr/>
        </p:nvSpPr>
        <p:spPr>
          <a:xfrm>
            <a:off x="11338560" y="6419088"/>
            <a:ext cx="548640" cy="274320"/>
          </a:xfrm>
          <a:prstGeom prst="rect">
            <a:avLst/>
          </a:prstGeom>
          <a:noFill/>
          <a:ln/>
        </p:spPr>
        <p:txBody>
          <a:bodyPr wrap="square" lIns="0" tIns="0" rIns="0" bIns="0" rtlCol="0" anchor="ctr"/>
          <a:lstStyle/>
          <a:p>
            <a:pPr marL="0" indent="0" algn="r">
              <a:buNone/>
            </a:pPr>
            <a:r>
              <a:rPr lang="en-US" sz="950" dirty="0">
                <a:solidFill>
                  <a:srgbClr val="5C6672"/>
                </a:solidFill>
                <a:latin typeface="Calibri" pitchFamily="34" charset="0"/>
                <a:ea typeface="Calibri" pitchFamily="34" charset="-122"/>
                <a:cs typeface="Calibri" pitchFamily="34" charset="-120"/>
              </a:rPr>
              <a:t>6</a:t>
            </a:r>
            <a:endParaRPr lang="en-US" sz="950" dirty="0"/>
          </a:p>
        </p:txBody>
      </p:sp>
      <p:sp>
        <p:nvSpPr>
          <p:cNvPr id="6" name="Text 4"/>
          <p:cNvSpPr/>
          <p:nvPr/>
        </p:nvSpPr>
        <p:spPr>
          <a:xfrm>
            <a:off x="640080" y="1417320"/>
            <a:ext cx="10881360" cy="365760"/>
          </a:xfrm>
          <a:prstGeom prst="rect">
            <a:avLst/>
          </a:prstGeom>
          <a:noFill/>
          <a:ln/>
        </p:spPr>
        <p:txBody>
          <a:bodyPr wrap="square" lIns="0" tIns="0" rIns="0" bIns="0" rtlCol="0" anchor="ctr"/>
          <a:lstStyle/>
          <a:p>
            <a:pPr marL="0" indent="0">
              <a:buNone/>
            </a:pPr>
            <a:r>
              <a:rPr lang="en-US" sz="1800" i="1" dirty="0">
                <a:solidFill>
                  <a:srgbClr val="B22234"/>
                </a:solidFill>
                <a:latin typeface="Georgia" pitchFamily="34" charset="0"/>
                <a:ea typeface="Georgia" pitchFamily="34" charset="-122"/>
                <a:cs typeface="Georgia" pitchFamily="34" charset="-120"/>
              </a:rPr>
              <a:t>Report only actual activities.</a:t>
            </a:r>
            <a:endParaRPr lang="en-US" sz="1800" dirty="0"/>
          </a:p>
        </p:txBody>
      </p:sp>
      <p:sp>
        <p:nvSpPr>
          <p:cNvPr id="7" name="Text 5"/>
          <p:cNvSpPr/>
          <p:nvPr/>
        </p:nvSpPr>
        <p:spPr>
          <a:xfrm>
            <a:off x="640080" y="2011680"/>
            <a:ext cx="5669280" cy="320040"/>
          </a:xfrm>
          <a:prstGeom prst="rect">
            <a:avLst/>
          </a:prstGeom>
          <a:noFill/>
          <a:ln/>
        </p:spPr>
        <p:txBody>
          <a:bodyPr wrap="square" lIns="0" tIns="0" rIns="0" bIns="0" rtlCol="0" anchor="ctr"/>
          <a:lstStyle/>
          <a:p>
            <a:pPr marL="0" indent="0">
              <a:buNone/>
            </a:pPr>
            <a:r>
              <a:rPr lang="en-US" sz="1400" b="1" kern="0" spc="200" dirty="0">
                <a:solidFill>
                  <a:srgbClr val="0A2240"/>
                </a:solidFill>
                <a:latin typeface="Calibri" pitchFamily="34" charset="0"/>
                <a:ea typeface="Calibri" pitchFamily="34" charset="-122"/>
                <a:cs typeface="Calibri" pitchFamily="34" charset="-120"/>
              </a:rPr>
              <a:t>NEVER</a:t>
            </a:r>
            <a:endParaRPr lang="en-US" sz="1400" dirty="0"/>
          </a:p>
        </p:txBody>
      </p:sp>
      <p:sp>
        <p:nvSpPr>
          <p:cNvPr id="8" name="Shape 6"/>
          <p:cNvSpPr/>
          <p:nvPr/>
        </p:nvSpPr>
        <p:spPr>
          <a:xfrm>
            <a:off x="640080" y="2468880"/>
            <a:ext cx="5852160" cy="566928"/>
          </a:xfrm>
          <a:prstGeom prst="rect">
            <a:avLst/>
          </a:prstGeom>
          <a:solidFill>
            <a:srgbClr val="FFFFFF"/>
          </a:solidFill>
          <a:ln/>
          <a:effectLst>
            <a:outerShdw blurRad="114300" dist="38100" dir="5400000" algn="bl" rotWithShape="0">
              <a:srgbClr val="0A1526">
                <a:alpha val="18000"/>
              </a:srgbClr>
            </a:outerShdw>
          </a:effectLst>
        </p:spPr>
        <p:txBody>
          <a:bodyPr/>
          <a:lstStyle/>
          <a:p>
            <a:endParaRPr lang="en-US"/>
          </a:p>
        </p:txBody>
      </p:sp>
      <p:sp>
        <p:nvSpPr>
          <p:cNvPr id="9" name="Shape 7"/>
          <p:cNvSpPr/>
          <p:nvPr/>
        </p:nvSpPr>
        <p:spPr>
          <a:xfrm>
            <a:off x="640080" y="2468880"/>
            <a:ext cx="128016" cy="566928"/>
          </a:xfrm>
          <a:prstGeom prst="rect">
            <a:avLst/>
          </a:prstGeom>
          <a:solidFill>
            <a:srgbClr val="B22234"/>
          </a:solidFill>
          <a:ln/>
        </p:spPr>
        <p:txBody>
          <a:bodyPr/>
          <a:lstStyle/>
          <a:p>
            <a:endParaRPr lang="en-US"/>
          </a:p>
        </p:txBody>
      </p:sp>
      <p:sp>
        <p:nvSpPr>
          <p:cNvPr id="10" name="Text 8"/>
          <p:cNvSpPr/>
          <p:nvPr/>
        </p:nvSpPr>
        <p:spPr>
          <a:xfrm>
            <a:off x="960120" y="2468880"/>
            <a:ext cx="5394960" cy="566928"/>
          </a:xfrm>
          <a:prstGeom prst="rect">
            <a:avLst/>
          </a:prstGeom>
          <a:noFill/>
          <a:ln/>
        </p:spPr>
        <p:txBody>
          <a:bodyPr wrap="square" lIns="0" tIns="0" rIns="0" bIns="0" rtlCol="0" anchor="ctr"/>
          <a:lstStyle/>
          <a:p>
            <a:pPr marL="0" indent="0">
              <a:buNone/>
            </a:pPr>
            <a:r>
              <a:rPr lang="en-US" sz="1450" b="1" dirty="0">
                <a:solidFill>
                  <a:srgbClr val="1E2733"/>
                </a:solidFill>
                <a:latin typeface="Calibri" pitchFamily="34" charset="0"/>
                <a:ea typeface="Calibri" pitchFamily="34" charset="-122"/>
                <a:cs typeface="Calibri" pitchFamily="34" charset="-120"/>
              </a:rPr>
              <a:t>Inflate hours</a:t>
            </a:r>
            <a:endParaRPr lang="en-US" sz="1450" dirty="0"/>
          </a:p>
        </p:txBody>
      </p:sp>
      <p:sp>
        <p:nvSpPr>
          <p:cNvPr id="11" name="Shape 9"/>
          <p:cNvSpPr/>
          <p:nvPr/>
        </p:nvSpPr>
        <p:spPr>
          <a:xfrm>
            <a:off x="640080" y="3163824"/>
            <a:ext cx="5852160" cy="566928"/>
          </a:xfrm>
          <a:prstGeom prst="rect">
            <a:avLst/>
          </a:prstGeom>
          <a:solidFill>
            <a:srgbClr val="FFFFFF"/>
          </a:solidFill>
          <a:ln/>
          <a:effectLst>
            <a:outerShdw blurRad="114300" dist="38100" dir="5400000" algn="bl" rotWithShape="0">
              <a:srgbClr val="0A1526">
                <a:alpha val="18000"/>
              </a:srgbClr>
            </a:outerShdw>
          </a:effectLst>
        </p:spPr>
        <p:txBody>
          <a:bodyPr/>
          <a:lstStyle/>
          <a:p>
            <a:endParaRPr lang="en-US"/>
          </a:p>
        </p:txBody>
      </p:sp>
      <p:sp>
        <p:nvSpPr>
          <p:cNvPr id="12" name="Shape 10"/>
          <p:cNvSpPr/>
          <p:nvPr/>
        </p:nvSpPr>
        <p:spPr>
          <a:xfrm>
            <a:off x="640080" y="3163824"/>
            <a:ext cx="128016" cy="566928"/>
          </a:xfrm>
          <a:prstGeom prst="rect">
            <a:avLst/>
          </a:prstGeom>
          <a:solidFill>
            <a:srgbClr val="B22234"/>
          </a:solidFill>
          <a:ln/>
        </p:spPr>
        <p:txBody>
          <a:bodyPr/>
          <a:lstStyle/>
          <a:p>
            <a:endParaRPr lang="en-US"/>
          </a:p>
        </p:txBody>
      </p:sp>
      <p:sp>
        <p:nvSpPr>
          <p:cNvPr id="13" name="Text 11"/>
          <p:cNvSpPr/>
          <p:nvPr/>
        </p:nvSpPr>
        <p:spPr>
          <a:xfrm>
            <a:off x="960120" y="3163824"/>
            <a:ext cx="5394960" cy="566928"/>
          </a:xfrm>
          <a:prstGeom prst="rect">
            <a:avLst/>
          </a:prstGeom>
          <a:noFill/>
          <a:ln/>
        </p:spPr>
        <p:txBody>
          <a:bodyPr wrap="square" lIns="0" tIns="0" rIns="0" bIns="0" rtlCol="0" anchor="ctr"/>
          <a:lstStyle/>
          <a:p>
            <a:pPr marL="0" indent="0">
              <a:buNone/>
            </a:pPr>
            <a:r>
              <a:rPr lang="en-US" sz="1450" b="1" dirty="0">
                <a:solidFill>
                  <a:srgbClr val="1E2733"/>
                </a:solidFill>
                <a:latin typeface="Calibri" pitchFamily="34" charset="0"/>
                <a:ea typeface="Calibri" pitchFamily="34" charset="-122"/>
                <a:cs typeface="Calibri" pitchFamily="34" charset="-120"/>
              </a:rPr>
              <a:t>Estimate excessive mileage</a:t>
            </a:r>
            <a:endParaRPr lang="en-US" sz="1450" dirty="0"/>
          </a:p>
        </p:txBody>
      </p:sp>
      <p:sp>
        <p:nvSpPr>
          <p:cNvPr id="14" name="Shape 12"/>
          <p:cNvSpPr/>
          <p:nvPr/>
        </p:nvSpPr>
        <p:spPr>
          <a:xfrm>
            <a:off x="640080" y="3858768"/>
            <a:ext cx="5852160" cy="566928"/>
          </a:xfrm>
          <a:prstGeom prst="rect">
            <a:avLst/>
          </a:prstGeom>
          <a:solidFill>
            <a:srgbClr val="FFFFFF"/>
          </a:solidFill>
          <a:ln/>
          <a:effectLst>
            <a:outerShdw blurRad="114300" dist="38100" dir="5400000" algn="bl" rotWithShape="0">
              <a:srgbClr val="0A1526">
                <a:alpha val="18000"/>
              </a:srgbClr>
            </a:outerShdw>
          </a:effectLst>
        </p:spPr>
        <p:txBody>
          <a:bodyPr/>
          <a:lstStyle/>
          <a:p>
            <a:endParaRPr lang="en-US"/>
          </a:p>
        </p:txBody>
      </p:sp>
      <p:sp>
        <p:nvSpPr>
          <p:cNvPr id="15" name="Shape 13"/>
          <p:cNvSpPr/>
          <p:nvPr/>
        </p:nvSpPr>
        <p:spPr>
          <a:xfrm>
            <a:off x="640080" y="3858768"/>
            <a:ext cx="128016" cy="566928"/>
          </a:xfrm>
          <a:prstGeom prst="rect">
            <a:avLst/>
          </a:prstGeom>
          <a:solidFill>
            <a:srgbClr val="B22234"/>
          </a:solidFill>
          <a:ln/>
        </p:spPr>
        <p:txBody>
          <a:bodyPr/>
          <a:lstStyle/>
          <a:p>
            <a:endParaRPr lang="en-US"/>
          </a:p>
        </p:txBody>
      </p:sp>
      <p:sp>
        <p:nvSpPr>
          <p:cNvPr id="16" name="Text 14"/>
          <p:cNvSpPr/>
          <p:nvPr/>
        </p:nvSpPr>
        <p:spPr>
          <a:xfrm>
            <a:off x="960120" y="3858768"/>
            <a:ext cx="5394960" cy="566928"/>
          </a:xfrm>
          <a:prstGeom prst="rect">
            <a:avLst/>
          </a:prstGeom>
          <a:noFill/>
          <a:ln/>
        </p:spPr>
        <p:txBody>
          <a:bodyPr wrap="square" lIns="0" tIns="0" rIns="0" bIns="0" rtlCol="0" anchor="ctr"/>
          <a:lstStyle/>
          <a:p>
            <a:pPr marL="0" indent="0">
              <a:buNone/>
            </a:pPr>
            <a:r>
              <a:rPr lang="en-US" sz="1450" b="1" dirty="0">
                <a:solidFill>
                  <a:srgbClr val="1E2733"/>
                </a:solidFill>
                <a:latin typeface="Calibri" pitchFamily="34" charset="0"/>
                <a:ea typeface="Calibri" pitchFamily="34" charset="-122"/>
                <a:cs typeface="Calibri" pitchFamily="34" charset="-120"/>
              </a:rPr>
              <a:t>Duplicate reports</a:t>
            </a:r>
            <a:endParaRPr lang="en-US" sz="1450" dirty="0"/>
          </a:p>
        </p:txBody>
      </p:sp>
      <p:sp>
        <p:nvSpPr>
          <p:cNvPr id="17" name="Shape 15"/>
          <p:cNvSpPr/>
          <p:nvPr/>
        </p:nvSpPr>
        <p:spPr>
          <a:xfrm>
            <a:off x="640080" y="4553712"/>
            <a:ext cx="5852160" cy="566928"/>
          </a:xfrm>
          <a:prstGeom prst="rect">
            <a:avLst/>
          </a:prstGeom>
          <a:solidFill>
            <a:srgbClr val="FFFFFF"/>
          </a:solidFill>
          <a:ln/>
          <a:effectLst>
            <a:outerShdw blurRad="114300" dist="38100" dir="5400000" algn="bl" rotWithShape="0">
              <a:srgbClr val="0A1526">
                <a:alpha val="18000"/>
              </a:srgbClr>
            </a:outerShdw>
          </a:effectLst>
        </p:spPr>
        <p:txBody>
          <a:bodyPr/>
          <a:lstStyle/>
          <a:p>
            <a:endParaRPr lang="en-US"/>
          </a:p>
        </p:txBody>
      </p:sp>
      <p:sp>
        <p:nvSpPr>
          <p:cNvPr id="18" name="Shape 16"/>
          <p:cNvSpPr/>
          <p:nvPr/>
        </p:nvSpPr>
        <p:spPr>
          <a:xfrm>
            <a:off x="640080" y="4553712"/>
            <a:ext cx="128016" cy="566928"/>
          </a:xfrm>
          <a:prstGeom prst="rect">
            <a:avLst/>
          </a:prstGeom>
          <a:solidFill>
            <a:srgbClr val="B22234"/>
          </a:solidFill>
          <a:ln/>
        </p:spPr>
        <p:txBody>
          <a:bodyPr/>
          <a:lstStyle/>
          <a:p>
            <a:endParaRPr lang="en-US"/>
          </a:p>
        </p:txBody>
      </p:sp>
      <p:sp>
        <p:nvSpPr>
          <p:cNvPr id="19" name="Text 17"/>
          <p:cNvSpPr/>
          <p:nvPr/>
        </p:nvSpPr>
        <p:spPr>
          <a:xfrm>
            <a:off x="960120" y="4553712"/>
            <a:ext cx="5394960" cy="566928"/>
          </a:xfrm>
          <a:prstGeom prst="rect">
            <a:avLst/>
          </a:prstGeom>
          <a:noFill/>
          <a:ln/>
        </p:spPr>
        <p:txBody>
          <a:bodyPr wrap="square" lIns="0" tIns="0" rIns="0" bIns="0" rtlCol="0" anchor="ctr"/>
          <a:lstStyle/>
          <a:p>
            <a:pPr marL="0" indent="0">
              <a:buNone/>
            </a:pPr>
            <a:r>
              <a:rPr lang="en-US" sz="1450" b="1" dirty="0">
                <a:solidFill>
                  <a:srgbClr val="1E2733"/>
                </a:solidFill>
                <a:latin typeface="Calibri" pitchFamily="34" charset="0"/>
                <a:ea typeface="Calibri" pitchFamily="34" charset="-122"/>
                <a:cs typeface="Calibri" pitchFamily="34" charset="-120"/>
              </a:rPr>
              <a:t>Count the same volunteers twice</a:t>
            </a:r>
            <a:endParaRPr lang="en-US" sz="1450" dirty="0"/>
          </a:p>
        </p:txBody>
      </p:sp>
      <p:sp>
        <p:nvSpPr>
          <p:cNvPr id="20" name="Shape 18"/>
          <p:cNvSpPr/>
          <p:nvPr/>
        </p:nvSpPr>
        <p:spPr>
          <a:xfrm>
            <a:off x="640080" y="5248656"/>
            <a:ext cx="5852160" cy="566928"/>
          </a:xfrm>
          <a:prstGeom prst="rect">
            <a:avLst/>
          </a:prstGeom>
          <a:solidFill>
            <a:srgbClr val="FFFFFF"/>
          </a:solidFill>
          <a:ln/>
          <a:effectLst>
            <a:outerShdw blurRad="114300" dist="38100" dir="5400000" algn="bl" rotWithShape="0">
              <a:srgbClr val="0A1526">
                <a:alpha val="18000"/>
              </a:srgbClr>
            </a:outerShdw>
          </a:effectLst>
        </p:spPr>
        <p:txBody>
          <a:bodyPr/>
          <a:lstStyle/>
          <a:p>
            <a:endParaRPr lang="en-US"/>
          </a:p>
        </p:txBody>
      </p:sp>
      <p:sp>
        <p:nvSpPr>
          <p:cNvPr id="21" name="Shape 19"/>
          <p:cNvSpPr/>
          <p:nvPr/>
        </p:nvSpPr>
        <p:spPr>
          <a:xfrm>
            <a:off x="640080" y="5248656"/>
            <a:ext cx="128016" cy="566928"/>
          </a:xfrm>
          <a:prstGeom prst="rect">
            <a:avLst/>
          </a:prstGeom>
          <a:solidFill>
            <a:srgbClr val="B22234"/>
          </a:solidFill>
          <a:ln/>
        </p:spPr>
        <p:txBody>
          <a:bodyPr/>
          <a:lstStyle/>
          <a:p>
            <a:endParaRPr lang="en-US"/>
          </a:p>
        </p:txBody>
      </p:sp>
      <p:sp>
        <p:nvSpPr>
          <p:cNvPr id="22" name="Text 20"/>
          <p:cNvSpPr/>
          <p:nvPr/>
        </p:nvSpPr>
        <p:spPr>
          <a:xfrm>
            <a:off x="960120" y="5248656"/>
            <a:ext cx="5394960" cy="566928"/>
          </a:xfrm>
          <a:prstGeom prst="rect">
            <a:avLst/>
          </a:prstGeom>
          <a:noFill/>
          <a:ln/>
        </p:spPr>
        <p:txBody>
          <a:bodyPr wrap="square" lIns="0" tIns="0" rIns="0" bIns="0" rtlCol="0" anchor="ctr"/>
          <a:lstStyle/>
          <a:p>
            <a:pPr marL="0" indent="0">
              <a:buNone/>
            </a:pPr>
            <a:r>
              <a:rPr lang="en-US" sz="1450" b="1" dirty="0">
                <a:solidFill>
                  <a:srgbClr val="1E2733"/>
                </a:solidFill>
                <a:latin typeface="Calibri" pitchFamily="34" charset="0"/>
                <a:ea typeface="Calibri" pitchFamily="34" charset="-122"/>
                <a:cs typeface="Calibri" pitchFamily="34" charset="-120"/>
              </a:rPr>
              <a:t>Include gasoline expenses</a:t>
            </a:r>
            <a:endParaRPr lang="en-US" sz="1450" dirty="0"/>
          </a:p>
        </p:txBody>
      </p:sp>
      <p:sp>
        <p:nvSpPr>
          <p:cNvPr id="23" name="Shape 21"/>
          <p:cNvSpPr/>
          <p:nvPr/>
        </p:nvSpPr>
        <p:spPr>
          <a:xfrm>
            <a:off x="6812280" y="2468880"/>
            <a:ext cx="4736592" cy="1600200"/>
          </a:xfrm>
          <a:prstGeom prst="rect">
            <a:avLst/>
          </a:prstGeom>
          <a:solidFill>
            <a:srgbClr val="0A2240"/>
          </a:solidFill>
          <a:ln/>
          <a:effectLst>
            <a:outerShdw blurRad="114300" dist="38100" dir="5400000" algn="bl" rotWithShape="0">
              <a:srgbClr val="0A1526">
                <a:alpha val="18000"/>
              </a:srgbClr>
            </a:outerShdw>
          </a:effectLst>
        </p:spPr>
        <p:txBody>
          <a:bodyPr/>
          <a:lstStyle/>
          <a:p>
            <a:endParaRPr lang="en-US"/>
          </a:p>
        </p:txBody>
      </p:sp>
      <p:sp>
        <p:nvSpPr>
          <p:cNvPr id="24" name="Shape 22"/>
          <p:cNvSpPr/>
          <p:nvPr/>
        </p:nvSpPr>
        <p:spPr>
          <a:xfrm>
            <a:off x="6812280" y="2468880"/>
            <a:ext cx="109728" cy="1600200"/>
          </a:xfrm>
          <a:prstGeom prst="rect">
            <a:avLst/>
          </a:prstGeom>
          <a:solidFill>
            <a:srgbClr val="C8A24A"/>
          </a:solidFill>
          <a:ln/>
        </p:spPr>
        <p:txBody>
          <a:bodyPr/>
          <a:lstStyle/>
          <a:p>
            <a:endParaRPr lang="en-US"/>
          </a:p>
        </p:txBody>
      </p:sp>
      <p:sp>
        <p:nvSpPr>
          <p:cNvPr id="25" name="Text 23"/>
          <p:cNvSpPr/>
          <p:nvPr/>
        </p:nvSpPr>
        <p:spPr>
          <a:xfrm>
            <a:off x="7132320" y="2468880"/>
            <a:ext cx="4206240" cy="1600200"/>
          </a:xfrm>
          <a:prstGeom prst="rect">
            <a:avLst/>
          </a:prstGeom>
          <a:noFill/>
          <a:ln/>
        </p:spPr>
        <p:txBody>
          <a:bodyPr wrap="square" lIns="0" tIns="0" rIns="0" bIns="0" rtlCol="0" anchor="ctr"/>
          <a:lstStyle/>
          <a:p>
            <a:pPr marL="0" indent="0">
              <a:lnSpc>
                <a:spcPct val="112000"/>
              </a:lnSpc>
              <a:buNone/>
            </a:pPr>
            <a:r>
              <a:rPr lang="en-US" sz="1250" b="1" kern="0" spc="100" dirty="0">
                <a:solidFill>
                  <a:srgbClr val="C8A24A"/>
                </a:solidFill>
                <a:latin typeface="Calibri" pitchFamily="34" charset="0"/>
                <a:ea typeface="Calibri" pitchFamily="34" charset="-122"/>
                <a:cs typeface="Calibri" pitchFamily="34" charset="-120"/>
              </a:rPr>
              <a:t>MILEAGE IS AUTOMATIC
</a:t>
            </a:r>
            <a:r>
              <a:rPr lang="en-US" sz="1500" dirty="0">
                <a:solidFill>
                  <a:srgbClr val="FFFFFF"/>
                </a:solidFill>
                <a:latin typeface="Calibri" pitchFamily="34" charset="0"/>
                <a:ea typeface="Calibri" pitchFamily="34" charset="-122"/>
                <a:cs typeface="Calibri" pitchFamily="34" charset="-120"/>
              </a:rPr>
              <a:t>National automatically calculates mileage reimbursement — never add gasoline expenses yourself.</a:t>
            </a:r>
            <a:endParaRPr lang="en-US" sz="1250" dirty="0"/>
          </a:p>
        </p:txBody>
      </p:sp>
      <p:sp>
        <p:nvSpPr>
          <p:cNvPr id="26" name="Shape 24"/>
          <p:cNvSpPr/>
          <p:nvPr/>
        </p:nvSpPr>
        <p:spPr>
          <a:xfrm>
            <a:off x="6812280" y="4261104"/>
            <a:ext cx="4736592" cy="1517904"/>
          </a:xfrm>
          <a:prstGeom prst="rect">
            <a:avLst/>
          </a:prstGeom>
          <a:solidFill>
            <a:srgbClr val="B22234"/>
          </a:solidFill>
          <a:ln/>
          <a:effectLst>
            <a:outerShdw blurRad="114300" dist="38100" dir="5400000" algn="bl" rotWithShape="0">
              <a:srgbClr val="0A1526">
                <a:alpha val="18000"/>
              </a:srgbClr>
            </a:outerShdw>
          </a:effectLst>
        </p:spPr>
        <p:txBody>
          <a:bodyPr/>
          <a:lstStyle/>
          <a:p>
            <a:endParaRPr lang="en-US"/>
          </a:p>
        </p:txBody>
      </p:sp>
      <p:sp>
        <p:nvSpPr>
          <p:cNvPr id="27" name="Text 25"/>
          <p:cNvSpPr/>
          <p:nvPr/>
        </p:nvSpPr>
        <p:spPr>
          <a:xfrm>
            <a:off x="7132320" y="4261104"/>
            <a:ext cx="4206240" cy="1517904"/>
          </a:xfrm>
          <a:prstGeom prst="rect">
            <a:avLst/>
          </a:prstGeom>
          <a:noFill/>
          <a:ln/>
        </p:spPr>
        <p:txBody>
          <a:bodyPr wrap="square" lIns="0" tIns="0" rIns="0" bIns="0" rtlCol="0" anchor="ctr"/>
          <a:lstStyle/>
          <a:p>
            <a:pPr marL="0" indent="0">
              <a:lnSpc>
                <a:spcPct val="112000"/>
              </a:lnSpc>
              <a:buNone/>
            </a:pPr>
            <a:r>
              <a:rPr lang="en-US" sz="1250" b="1" kern="0" spc="100" dirty="0">
                <a:solidFill>
                  <a:srgbClr val="F6C9CF"/>
                </a:solidFill>
                <a:latin typeface="Calibri" pitchFamily="34" charset="0"/>
                <a:ea typeface="Calibri" pitchFamily="34" charset="-122"/>
                <a:cs typeface="Calibri" pitchFamily="34" charset="-120"/>
              </a:rPr>
              <a:t>WHY IT MATTERS
</a:t>
            </a:r>
            <a:r>
              <a:rPr lang="en-US" sz="1500" dirty="0">
                <a:solidFill>
                  <a:srgbClr val="FFFFFF"/>
                </a:solidFill>
                <a:latin typeface="Calibri" pitchFamily="34" charset="0"/>
                <a:ea typeface="Calibri" pitchFamily="34" charset="-122"/>
                <a:cs typeface="Calibri" pitchFamily="34" charset="-120"/>
              </a:rPr>
              <a:t>Accuracy protects the integrity of our organization. The VFW can be audited by the IRS.</a:t>
            </a:r>
            <a:endParaRPr lang="en-US" sz="1250" dirty="0"/>
          </a:p>
        </p:txBody>
      </p:sp>
    </p:spTree>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5F1E8"/>
        </a:solidFill>
        <a:effectLst/>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marL="0" indent="0">
              <a:buNone/>
            </a:pPr>
            <a:r>
              <a:rPr lang="en-US" sz="1200" b="1" kern="0" spc="200" dirty="0">
                <a:solidFill>
                  <a:srgbClr val="B22234"/>
                </a:solidFill>
                <a:latin typeface="Calibri" pitchFamily="34" charset="0"/>
                <a:ea typeface="Calibri" pitchFamily="34" charset="-122"/>
                <a:cs typeface="Calibri" pitchFamily="34" charset="-120"/>
              </a:rPr>
              <a:t>COMMON MISTAKE</a:t>
            </a:r>
            <a:endParaRPr lang="en-US" sz="1200" dirty="0"/>
          </a:p>
        </p:txBody>
      </p:sp>
      <p:sp>
        <p:nvSpPr>
          <p:cNvPr id="3" name="Text 1"/>
          <p:cNvSpPr/>
          <p:nvPr/>
        </p:nvSpPr>
        <p:spPr>
          <a:xfrm>
            <a:off x="640080" y="658368"/>
            <a:ext cx="10881360" cy="685800"/>
          </a:xfrm>
          <a:prstGeom prst="rect">
            <a:avLst/>
          </a:prstGeom>
          <a:noFill/>
          <a:ln/>
        </p:spPr>
        <p:txBody>
          <a:bodyPr wrap="square" lIns="0" tIns="0" rIns="0" bIns="0" rtlCol="0" anchor="ctr"/>
          <a:lstStyle/>
          <a:p>
            <a:pPr marL="0" indent="0">
              <a:buNone/>
            </a:pPr>
            <a:r>
              <a:rPr lang="en-US" sz="3000" b="1" dirty="0">
                <a:solidFill>
                  <a:srgbClr val="0A2240"/>
                </a:solidFill>
                <a:latin typeface="Georgia" pitchFamily="34" charset="0"/>
                <a:ea typeface="Georgia" pitchFamily="34" charset="-122"/>
                <a:cs typeface="Georgia" pitchFamily="34" charset="-120"/>
              </a:rPr>
              <a:t>Avoid Double Reporting</a:t>
            </a:r>
            <a:endParaRPr lang="en-US" sz="3000" dirty="0"/>
          </a:p>
        </p:txBody>
      </p:sp>
      <p:sp>
        <p:nvSpPr>
          <p:cNvPr id="4" name="Text 2"/>
          <p:cNvSpPr/>
          <p:nvPr/>
        </p:nvSpPr>
        <p:spPr>
          <a:xfrm>
            <a:off x="640080" y="6419088"/>
            <a:ext cx="8229600" cy="274320"/>
          </a:xfrm>
          <a:prstGeom prst="rect">
            <a:avLst/>
          </a:prstGeom>
          <a:noFill/>
          <a:ln/>
        </p:spPr>
        <p:txBody>
          <a:bodyPr wrap="square" lIns="0" tIns="0" rIns="0" bIns="0" rtlCol="0" anchor="ctr"/>
          <a:lstStyle/>
          <a:p>
            <a:pPr marL="0" indent="0">
              <a:buNone/>
            </a:pPr>
            <a:r>
              <a:rPr lang="en-US" sz="950" dirty="0">
                <a:solidFill>
                  <a:srgbClr val="5C6672"/>
                </a:solidFill>
                <a:latin typeface="Calibri" pitchFamily="34" charset="0"/>
                <a:ea typeface="Calibri" pitchFamily="34" charset="-122"/>
                <a:cs typeface="Calibri" pitchFamily="34" charset="-120"/>
              </a:rPr>
              <a:t>VFW Department of South Carolina  ·  Community Service Reporting</a:t>
            </a:r>
            <a:endParaRPr lang="en-US" sz="950" dirty="0"/>
          </a:p>
        </p:txBody>
      </p:sp>
      <p:sp>
        <p:nvSpPr>
          <p:cNvPr id="5" name="Text 3"/>
          <p:cNvSpPr/>
          <p:nvPr/>
        </p:nvSpPr>
        <p:spPr>
          <a:xfrm>
            <a:off x="11338560" y="6419088"/>
            <a:ext cx="548640" cy="274320"/>
          </a:xfrm>
          <a:prstGeom prst="rect">
            <a:avLst/>
          </a:prstGeom>
          <a:noFill/>
          <a:ln/>
        </p:spPr>
        <p:txBody>
          <a:bodyPr wrap="square" lIns="0" tIns="0" rIns="0" bIns="0" rtlCol="0" anchor="ctr"/>
          <a:lstStyle/>
          <a:p>
            <a:pPr marL="0" indent="0" algn="r">
              <a:buNone/>
            </a:pPr>
            <a:r>
              <a:rPr lang="en-US" sz="950" dirty="0">
                <a:solidFill>
                  <a:srgbClr val="5C6672"/>
                </a:solidFill>
                <a:latin typeface="Calibri" pitchFamily="34" charset="0"/>
                <a:ea typeface="Calibri" pitchFamily="34" charset="-122"/>
                <a:cs typeface="Calibri" pitchFamily="34" charset="-120"/>
              </a:rPr>
              <a:t>7</a:t>
            </a:r>
            <a:endParaRPr lang="en-US" sz="950" dirty="0"/>
          </a:p>
        </p:txBody>
      </p:sp>
      <p:sp>
        <p:nvSpPr>
          <p:cNvPr id="6" name="Shape 4"/>
          <p:cNvSpPr/>
          <p:nvPr/>
        </p:nvSpPr>
        <p:spPr>
          <a:xfrm>
            <a:off x="640080" y="1463040"/>
            <a:ext cx="10908792" cy="777240"/>
          </a:xfrm>
          <a:prstGeom prst="rect">
            <a:avLst/>
          </a:prstGeom>
          <a:solidFill>
            <a:srgbClr val="ECE4D3"/>
          </a:solidFill>
          <a:ln/>
        </p:spPr>
        <p:txBody>
          <a:bodyPr/>
          <a:lstStyle/>
          <a:p>
            <a:endParaRPr lang="en-US"/>
          </a:p>
        </p:txBody>
      </p:sp>
      <p:sp>
        <p:nvSpPr>
          <p:cNvPr id="7" name="Shape 5"/>
          <p:cNvSpPr/>
          <p:nvPr/>
        </p:nvSpPr>
        <p:spPr>
          <a:xfrm>
            <a:off x="640080" y="1463040"/>
            <a:ext cx="109728" cy="777240"/>
          </a:xfrm>
          <a:prstGeom prst="rect">
            <a:avLst/>
          </a:prstGeom>
          <a:solidFill>
            <a:srgbClr val="C8A24A"/>
          </a:solidFill>
          <a:ln/>
        </p:spPr>
        <p:txBody>
          <a:bodyPr/>
          <a:lstStyle/>
          <a:p>
            <a:endParaRPr lang="en-US"/>
          </a:p>
        </p:txBody>
      </p:sp>
      <p:sp>
        <p:nvSpPr>
          <p:cNvPr id="8" name="Text 6"/>
          <p:cNvSpPr/>
          <p:nvPr/>
        </p:nvSpPr>
        <p:spPr>
          <a:xfrm>
            <a:off x="914400" y="1463040"/>
            <a:ext cx="10515600" cy="777240"/>
          </a:xfrm>
          <a:prstGeom prst="rect">
            <a:avLst/>
          </a:prstGeom>
          <a:noFill/>
          <a:ln/>
        </p:spPr>
        <p:txBody>
          <a:bodyPr wrap="square" lIns="0" tIns="0" rIns="0" bIns="0" rtlCol="0" anchor="ctr"/>
          <a:lstStyle/>
          <a:p>
            <a:pPr marL="0" indent="0">
              <a:buNone/>
            </a:pPr>
            <a:r>
              <a:rPr lang="en-US" sz="1300" b="1" dirty="0">
                <a:solidFill>
                  <a:srgbClr val="B22234"/>
                </a:solidFill>
                <a:latin typeface="Calibri" pitchFamily="34" charset="0"/>
                <a:ea typeface="Calibri" pitchFamily="34" charset="-122"/>
                <a:cs typeface="Calibri" pitchFamily="34" charset="-120"/>
              </a:rPr>
              <a:t>EXAMPLE   </a:t>
            </a:r>
            <a:r>
              <a:rPr lang="en-US" sz="1500" b="1" dirty="0">
                <a:solidFill>
                  <a:srgbClr val="1E2733"/>
                </a:solidFill>
                <a:latin typeface="Calibri" pitchFamily="34" charset="0"/>
                <a:ea typeface="Calibri" pitchFamily="34" charset="-122"/>
                <a:cs typeface="Calibri" pitchFamily="34" charset="-120"/>
              </a:rPr>
              <a:t>Your Post marches in a Veterans Day Parade and invites a Scout Troop to participate.</a:t>
            </a:r>
            <a:endParaRPr lang="en-US" sz="1300" dirty="0"/>
          </a:p>
        </p:txBody>
      </p:sp>
      <p:sp>
        <p:nvSpPr>
          <p:cNvPr id="9" name="Shape 7"/>
          <p:cNvSpPr/>
          <p:nvPr/>
        </p:nvSpPr>
        <p:spPr>
          <a:xfrm>
            <a:off x="640080" y="2514600"/>
            <a:ext cx="5271516" cy="2697480"/>
          </a:xfrm>
          <a:prstGeom prst="rect">
            <a:avLst/>
          </a:prstGeom>
          <a:solidFill>
            <a:srgbClr val="0A2240"/>
          </a:solidFill>
          <a:ln/>
          <a:effectLst>
            <a:outerShdw blurRad="114300" dist="38100" dir="5400000" algn="bl" rotWithShape="0">
              <a:srgbClr val="0A1526">
                <a:alpha val="18000"/>
              </a:srgbClr>
            </a:outerShdw>
          </a:effectLst>
        </p:spPr>
        <p:txBody>
          <a:bodyPr/>
          <a:lstStyle/>
          <a:p>
            <a:endParaRPr lang="en-US"/>
          </a:p>
        </p:txBody>
      </p:sp>
      <p:sp>
        <p:nvSpPr>
          <p:cNvPr id="10" name="Shape 8"/>
          <p:cNvSpPr/>
          <p:nvPr/>
        </p:nvSpPr>
        <p:spPr>
          <a:xfrm>
            <a:off x="640080" y="2514600"/>
            <a:ext cx="5271516" cy="640080"/>
          </a:xfrm>
          <a:prstGeom prst="rect">
            <a:avLst/>
          </a:prstGeom>
          <a:solidFill>
            <a:srgbClr val="13315C"/>
          </a:solidFill>
          <a:ln/>
        </p:spPr>
        <p:txBody>
          <a:bodyPr/>
          <a:lstStyle/>
          <a:p>
            <a:endParaRPr lang="en-US"/>
          </a:p>
        </p:txBody>
      </p:sp>
      <p:sp>
        <p:nvSpPr>
          <p:cNvPr id="11" name="Text 9"/>
          <p:cNvSpPr/>
          <p:nvPr/>
        </p:nvSpPr>
        <p:spPr>
          <a:xfrm>
            <a:off x="914400" y="2514600"/>
            <a:ext cx="4722876" cy="640080"/>
          </a:xfrm>
          <a:prstGeom prst="rect">
            <a:avLst/>
          </a:prstGeom>
          <a:noFill/>
          <a:ln/>
        </p:spPr>
        <p:txBody>
          <a:bodyPr wrap="square" lIns="0" tIns="0" rIns="0" bIns="0" rtlCol="0" anchor="ctr"/>
          <a:lstStyle/>
          <a:p>
            <a:pPr marL="0" indent="0">
              <a:buNone/>
            </a:pPr>
            <a:r>
              <a:rPr lang="en-US" sz="1800" b="1" dirty="0">
                <a:solidFill>
                  <a:srgbClr val="FFFFFF"/>
                </a:solidFill>
                <a:latin typeface="Georgia" pitchFamily="34" charset="0"/>
                <a:ea typeface="Georgia" pitchFamily="34" charset="-122"/>
                <a:cs typeface="Georgia" pitchFamily="34" charset="-120"/>
              </a:rPr>
              <a:t>Report #1 — Americanism</a:t>
            </a:r>
            <a:endParaRPr lang="en-US" sz="1800" dirty="0"/>
          </a:p>
        </p:txBody>
      </p:sp>
      <p:sp>
        <p:nvSpPr>
          <p:cNvPr id="12" name="Text 10"/>
          <p:cNvSpPr/>
          <p:nvPr/>
        </p:nvSpPr>
        <p:spPr>
          <a:xfrm>
            <a:off x="960120" y="3291840"/>
            <a:ext cx="4631436" cy="320040"/>
          </a:xfrm>
          <a:prstGeom prst="rect">
            <a:avLst/>
          </a:prstGeom>
          <a:noFill/>
          <a:ln/>
        </p:spPr>
        <p:txBody>
          <a:bodyPr wrap="square" lIns="0" tIns="0" rIns="0" bIns="0" rtlCol="0" anchor="ctr"/>
          <a:lstStyle/>
          <a:p>
            <a:pPr marL="0" indent="0">
              <a:buNone/>
            </a:pPr>
            <a:r>
              <a:rPr lang="en-US" sz="1350" i="1" dirty="0">
                <a:solidFill>
                  <a:srgbClr val="AEBAD0"/>
                </a:solidFill>
                <a:latin typeface="Calibri" pitchFamily="34" charset="0"/>
                <a:ea typeface="Calibri" pitchFamily="34" charset="-122"/>
                <a:cs typeface="Calibri" pitchFamily="34" charset="-120"/>
              </a:rPr>
              <a:t>Record the full activity:</a:t>
            </a:r>
            <a:endParaRPr lang="en-US" sz="1350" dirty="0"/>
          </a:p>
        </p:txBody>
      </p:sp>
      <p:sp>
        <p:nvSpPr>
          <p:cNvPr id="13" name="Text 11"/>
          <p:cNvSpPr/>
          <p:nvPr/>
        </p:nvSpPr>
        <p:spPr>
          <a:xfrm>
            <a:off x="1005840" y="3703320"/>
            <a:ext cx="4539996" cy="1371600"/>
          </a:xfrm>
          <a:prstGeom prst="rect">
            <a:avLst/>
          </a:prstGeom>
          <a:noFill/>
          <a:ln/>
        </p:spPr>
        <p:txBody>
          <a:bodyPr wrap="square" lIns="0" tIns="0" rIns="0" bIns="0" rtlCol="0" anchor="t"/>
          <a:lstStyle/>
          <a:p>
            <a:pPr marL="203200" indent="-203200">
              <a:spcAft>
                <a:spcPts val="600"/>
              </a:spcAft>
              <a:buSzPct val="100000"/>
              <a:buChar char="•"/>
            </a:pPr>
            <a:r>
              <a:rPr lang="en-US" sz="1500" dirty="0">
                <a:solidFill>
                  <a:srgbClr val="FFFFFF"/>
                </a:solidFill>
                <a:latin typeface="Calibri" pitchFamily="34" charset="0"/>
                <a:ea typeface="Calibri" pitchFamily="34" charset="-122"/>
                <a:cs typeface="Calibri" pitchFamily="34" charset="-120"/>
              </a:rPr>
              <a:t>Hours</a:t>
            </a:r>
            <a:endParaRPr lang="en-US" sz="1500" dirty="0"/>
          </a:p>
          <a:p>
            <a:pPr marL="203200" indent="-203200">
              <a:spcAft>
                <a:spcPts val="600"/>
              </a:spcAft>
              <a:buSzPct val="100000"/>
              <a:buChar char="•"/>
            </a:pPr>
            <a:r>
              <a:rPr lang="en-US" sz="1500" dirty="0">
                <a:solidFill>
                  <a:srgbClr val="FFFFFF"/>
                </a:solidFill>
                <a:latin typeface="Calibri" pitchFamily="34" charset="0"/>
                <a:ea typeface="Calibri" pitchFamily="34" charset="-122"/>
                <a:cs typeface="Calibri" pitchFamily="34" charset="-120"/>
              </a:rPr>
              <a:t>Members</a:t>
            </a:r>
            <a:endParaRPr lang="en-US" sz="1500" dirty="0"/>
          </a:p>
          <a:p>
            <a:pPr marL="203200" indent="-203200">
              <a:spcAft>
                <a:spcPts val="600"/>
              </a:spcAft>
              <a:buSzPct val="100000"/>
              <a:buChar char="•"/>
            </a:pPr>
            <a:r>
              <a:rPr lang="en-US" sz="1500" dirty="0">
                <a:solidFill>
                  <a:srgbClr val="FFFFFF"/>
                </a:solidFill>
                <a:latin typeface="Calibri" pitchFamily="34" charset="0"/>
                <a:ea typeface="Calibri" pitchFamily="34" charset="-122"/>
                <a:cs typeface="Calibri" pitchFamily="34" charset="-120"/>
              </a:rPr>
              <a:t>Miles</a:t>
            </a:r>
            <a:endParaRPr lang="en-US" sz="1500" dirty="0"/>
          </a:p>
          <a:p>
            <a:pPr marL="203200" indent="-203200">
              <a:spcAft>
                <a:spcPts val="600"/>
              </a:spcAft>
              <a:buSzPct val="100000"/>
              <a:buChar char="•"/>
            </a:pPr>
            <a:r>
              <a:rPr lang="en-US" sz="1500" dirty="0">
                <a:solidFill>
                  <a:srgbClr val="FFFFFF"/>
                </a:solidFill>
                <a:latin typeface="Calibri" pitchFamily="34" charset="0"/>
                <a:ea typeface="Calibri" pitchFamily="34" charset="-122"/>
                <a:cs typeface="Calibri" pitchFamily="34" charset="-120"/>
              </a:rPr>
              <a:t>Dollars</a:t>
            </a:r>
            <a:endParaRPr lang="en-US" sz="1500" dirty="0"/>
          </a:p>
        </p:txBody>
      </p:sp>
      <p:sp>
        <p:nvSpPr>
          <p:cNvPr id="14" name="Shape 12"/>
          <p:cNvSpPr/>
          <p:nvPr/>
        </p:nvSpPr>
        <p:spPr>
          <a:xfrm>
            <a:off x="6277356" y="2514600"/>
            <a:ext cx="5271516" cy="2697480"/>
          </a:xfrm>
          <a:prstGeom prst="rect">
            <a:avLst/>
          </a:prstGeom>
          <a:solidFill>
            <a:srgbClr val="FFFFFF"/>
          </a:solidFill>
          <a:ln w="19050">
            <a:solidFill>
              <a:srgbClr val="B22234"/>
            </a:solidFill>
            <a:prstDash val="solid"/>
          </a:ln>
          <a:effectLst>
            <a:outerShdw blurRad="114300" dist="38100" dir="5400000" algn="bl" rotWithShape="0">
              <a:srgbClr val="0A1526">
                <a:alpha val="18000"/>
              </a:srgbClr>
            </a:outerShdw>
          </a:effectLst>
        </p:spPr>
        <p:txBody>
          <a:bodyPr/>
          <a:lstStyle/>
          <a:p>
            <a:endParaRPr lang="en-US"/>
          </a:p>
        </p:txBody>
      </p:sp>
      <p:sp>
        <p:nvSpPr>
          <p:cNvPr id="15" name="Shape 13"/>
          <p:cNvSpPr/>
          <p:nvPr/>
        </p:nvSpPr>
        <p:spPr>
          <a:xfrm>
            <a:off x="6277356" y="2514600"/>
            <a:ext cx="5271516" cy="640080"/>
          </a:xfrm>
          <a:prstGeom prst="rect">
            <a:avLst/>
          </a:prstGeom>
          <a:solidFill>
            <a:srgbClr val="B22234"/>
          </a:solidFill>
          <a:ln/>
        </p:spPr>
        <p:txBody>
          <a:bodyPr/>
          <a:lstStyle/>
          <a:p>
            <a:endParaRPr lang="en-US"/>
          </a:p>
        </p:txBody>
      </p:sp>
      <p:sp>
        <p:nvSpPr>
          <p:cNvPr id="16" name="Text 14"/>
          <p:cNvSpPr/>
          <p:nvPr/>
        </p:nvSpPr>
        <p:spPr>
          <a:xfrm>
            <a:off x="6551676" y="2514600"/>
            <a:ext cx="4722876" cy="640080"/>
          </a:xfrm>
          <a:prstGeom prst="rect">
            <a:avLst/>
          </a:prstGeom>
          <a:noFill/>
          <a:ln/>
        </p:spPr>
        <p:txBody>
          <a:bodyPr wrap="square" lIns="0" tIns="0" rIns="0" bIns="0" rtlCol="0" anchor="ctr"/>
          <a:lstStyle/>
          <a:p>
            <a:pPr marL="0" indent="0">
              <a:buNone/>
            </a:pPr>
            <a:r>
              <a:rPr lang="en-US" sz="1800" b="1" dirty="0">
                <a:solidFill>
                  <a:srgbClr val="FFFFFF"/>
                </a:solidFill>
                <a:latin typeface="Georgia" pitchFamily="34" charset="0"/>
                <a:ea typeface="Georgia" pitchFamily="34" charset="-122"/>
                <a:cs typeface="Georgia" pitchFamily="34" charset="-120"/>
              </a:rPr>
              <a:t>Report #2 — Youth Activities</a:t>
            </a:r>
            <a:endParaRPr lang="en-US" sz="1800" dirty="0"/>
          </a:p>
        </p:txBody>
      </p:sp>
      <p:sp>
        <p:nvSpPr>
          <p:cNvPr id="17" name="Text 15"/>
          <p:cNvSpPr/>
          <p:nvPr/>
        </p:nvSpPr>
        <p:spPr>
          <a:xfrm>
            <a:off x="6597396" y="3291840"/>
            <a:ext cx="4631436" cy="320040"/>
          </a:xfrm>
          <a:prstGeom prst="rect">
            <a:avLst/>
          </a:prstGeom>
          <a:noFill/>
          <a:ln/>
        </p:spPr>
        <p:txBody>
          <a:bodyPr wrap="square" lIns="0" tIns="0" rIns="0" bIns="0" rtlCol="0" anchor="ctr"/>
          <a:lstStyle/>
          <a:p>
            <a:pPr marL="0" indent="0">
              <a:buNone/>
            </a:pPr>
            <a:r>
              <a:rPr lang="en-US" sz="1350" i="1" dirty="0">
                <a:solidFill>
                  <a:srgbClr val="B22234"/>
                </a:solidFill>
                <a:latin typeface="Calibri" pitchFamily="34" charset="0"/>
                <a:ea typeface="Calibri" pitchFamily="34" charset="-122"/>
                <a:cs typeface="Calibri" pitchFamily="34" charset="-120"/>
              </a:rPr>
              <a:t>Description only — enter ZERO for:</a:t>
            </a:r>
            <a:endParaRPr lang="en-US" sz="1350" dirty="0"/>
          </a:p>
        </p:txBody>
      </p:sp>
      <p:sp>
        <p:nvSpPr>
          <p:cNvPr id="18" name="Text 16"/>
          <p:cNvSpPr/>
          <p:nvPr/>
        </p:nvSpPr>
        <p:spPr>
          <a:xfrm>
            <a:off x="6643116" y="3703320"/>
            <a:ext cx="4539996" cy="1371600"/>
          </a:xfrm>
          <a:prstGeom prst="rect">
            <a:avLst/>
          </a:prstGeom>
          <a:noFill/>
          <a:ln/>
        </p:spPr>
        <p:txBody>
          <a:bodyPr wrap="square" lIns="0" tIns="0" rIns="0" bIns="0" rtlCol="0" anchor="t"/>
          <a:lstStyle/>
          <a:p>
            <a:pPr marL="203200" indent="-203200">
              <a:spcAft>
                <a:spcPts val="600"/>
              </a:spcAft>
              <a:buSzPct val="100000"/>
              <a:buChar char="•"/>
            </a:pPr>
            <a:r>
              <a:rPr lang="en-US" sz="1500" dirty="0">
                <a:solidFill>
                  <a:srgbClr val="1E2733"/>
                </a:solidFill>
                <a:latin typeface="Calibri" pitchFamily="34" charset="0"/>
                <a:ea typeface="Calibri" pitchFamily="34" charset="-122"/>
                <a:cs typeface="Calibri" pitchFamily="34" charset="-120"/>
              </a:rPr>
              <a:t>Hours</a:t>
            </a:r>
            <a:endParaRPr lang="en-US" sz="1500" dirty="0"/>
          </a:p>
          <a:p>
            <a:pPr marL="203200" indent="-203200">
              <a:spcAft>
                <a:spcPts val="600"/>
              </a:spcAft>
              <a:buSzPct val="100000"/>
              <a:buChar char="•"/>
            </a:pPr>
            <a:r>
              <a:rPr lang="en-US" sz="1500" dirty="0">
                <a:solidFill>
                  <a:srgbClr val="1E2733"/>
                </a:solidFill>
                <a:latin typeface="Calibri" pitchFamily="34" charset="0"/>
                <a:ea typeface="Calibri" pitchFamily="34" charset="-122"/>
                <a:cs typeface="Calibri" pitchFamily="34" charset="-120"/>
              </a:rPr>
              <a:t>Members</a:t>
            </a:r>
            <a:endParaRPr lang="en-US" sz="1500" dirty="0"/>
          </a:p>
          <a:p>
            <a:pPr marL="203200" indent="-203200">
              <a:spcAft>
                <a:spcPts val="600"/>
              </a:spcAft>
              <a:buSzPct val="100000"/>
              <a:buChar char="•"/>
            </a:pPr>
            <a:r>
              <a:rPr lang="en-US" sz="1500" dirty="0">
                <a:solidFill>
                  <a:srgbClr val="1E2733"/>
                </a:solidFill>
                <a:latin typeface="Calibri" pitchFamily="34" charset="0"/>
                <a:ea typeface="Calibri" pitchFamily="34" charset="-122"/>
                <a:cs typeface="Calibri" pitchFamily="34" charset="-120"/>
              </a:rPr>
              <a:t>Miles</a:t>
            </a:r>
            <a:endParaRPr lang="en-US" sz="1500" dirty="0"/>
          </a:p>
          <a:p>
            <a:pPr marL="203200" indent="-203200">
              <a:spcAft>
                <a:spcPts val="600"/>
              </a:spcAft>
              <a:buSzPct val="100000"/>
              <a:buChar char="•"/>
            </a:pPr>
            <a:r>
              <a:rPr lang="en-US" sz="1500" dirty="0">
                <a:solidFill>
                  <a:srgbClr val="1E2733"/>
                </a:solidFill>
                <a:latin typeface="Calibri" pitchFamily="34" charset="0"/>
                <a:ea typeface="Calibri" pitchFamily="34" charset="-122"/>
                <a:cs typeface="Calibri" pitchFamily="34" charset="-120"/>
              </a:rPr>
              <a:t>Dollars</a:t>
            </a:r>
            <a:endParaRPr lang="en-US" sz="1500" dirty="0"/>
          </a:p>
        </p:txBody>
      </p:sp>
      <p:sp>
        <p:nvSpPr>
          <p:cNvPr id="19" name="Text 17"/>
          <p:cNvSpPr/>
          <p:nvPr/>
        </p:nvSpPr>
        <p:spPr>
          <a:xfrm>
            <a:off x="640080" y="5394960"/>
            <a:ext cx="10908792" cy="502920"/>
          </a:xfrm>
          <a:prstGeom prst="rect">
            <a:avLst/>
          </a:prstGeom>
          <a:noFill/>
          <a:ln/>
        </p:spPr>
        <p:txBody>
          <a:bodyPr wrap="square" lIns="0" tIns="0" rIns="0" bIns="0" rtlCol="0" anchor="ctr"/>
          <a:lstStyle/>
          <a:p>
            <a:pPr marL="0" indent="0" algn="ctr">
              <a:buNone/>
            </a:pPr>
            <a:r>
              <a:rPr lang="en-US" sz="1500" b="1" dirty="0">
                <a:solidFill>
                  <a:srgbClr val="0A2240"/>
                </a:solidFill>
                <a:latin typeface="Calibri" pitchFamily="34" charset="0"/>
                <a:ea typeface="Calibri" pitchFamily="34" charset="-122"/>
                <a:cs typeface="Calibri" pitchFamily="34" charset="-120"/>
              </a:rPr>
              <a:t>The activity is reported twice — but the volunteer time is counted only once.</a:t>
            </a:r>
            <a:endParaRPr lang="en-US" sz="1500" dirty="0"/>
          </a:p>
        </p:txBody>
      </p:sp>
    </p:spTree>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5F1E8"/>
        </a:solidFill>
        <a:effectLst/>
      </p:bgPr>
    </p:bg>
    <p:spTree>
      <p:nvGrpSpPr>
        <p:cNvPr id="1" name=""/>
        <p:cNvGrpSpPr/>
        <p:nvPr/>
      </p:nvGrpSpPr>
      <p:grpSpPr>
        <a:xfrm>
          <a:off x="0" y="0"/>
          <a:ext cx="0" cy="0"/>
          <a:chOff x="0" y="0"/>
          <a:chExt cx="0" cy="0"/>
        </a:xfrm>
      </p:grpSpPr>
      <p:sp>
        <p:nvSpPr>
          <p:cNvPr id="10" name="TextBox"/>
          <p:cNvSpPr txBox="1"/>
          <p:nvPr/>
        </p:nvSpPr>
        <p:spPr>
          <a:xfrm>
            <a:off x="640080" y="347472"/>
            <a:ext cx="10881360" cy="292608"/>
          </a:xfrm>
          <a:prstGeom prst="rect">
            <a:avLst/>
          </a:prstGeom>
          <a:noFill/>
        </p:spPr>
        <p:txBody>
          <a:bodyPr wrap="square" lIns="0" tIns="0" rIns="0" bIns="0" anchor="ctr"/>
          <a:lstStyle/>
          <a:p>
            <a:pPr algn="l">
              <a:lnSpc>
                <a:spcPct val="100000"/>
              </a:lnSpc>
              <a:spcBef>
                <a:spcPts val="0"/>
              </a:spcBef>
              <a:spcAft>
                <a:spcPts val="0"/>
              </a:spcAft>
            </a:pPr>
            <a:r>
              <a:rPr sz="1400" b="1" i="0">
                <a:solidFill>
                  <a:srgbClr val="B22234"/>
                </a:solidFill>
                <a:latin typeface="Calibri"/>
              </a:rPr>
              <a:t>ONLINE REPORT  ·  THE ACTUAL FORM</a:t>
            </a:r>
          </a:p>
        </p:txBody>
      </p:sp>
      <p:sp>
        <p:nvSpPr>
          <p:cNvPr id="11" name="TextBox"/>
          <p:cNvSpPr txBox="1"/>
          <p:nvPr/>
        </p:nvSpPr>
        <p:spPr>
          <a:xfrm>
            <a:off x="640080" y="640080"/>
            <a:ext cx="10881360" cy="658368"/>
          </a:xfrm>
          <a:prstGeom prst="rect">
            <a:avLst/>
          </a:prstGeom>
          <a:noFill/>
        </p:spPr>
        <p:txBody>
          <a:bodyPr wrap="square" lIns="0" tIns="0" rIns="0" bIns="0" anchor="ctr"/>
          <a:lstStyle/>
          <a:p>
            <a:pPr algn="l">
              <a:lnSpc>
                <a:spcPct val="100000"/>
              </a:lnSpc>
              <a:spcBef>
                <a:spcPts val="0"/>
              </a:spcBef>
              <a:spcAft>
                <a:spcPts val="0"/>
              </a:spcAft>
            </a:pPr>
            <a:r>
              <a:rPr sz="3500" b="1" i="0">
                <a:solidFill>
                  <a:srgbClr val="0A2240"/>
                </a:solidFill>
                <a:latin typeface="Georgia"/>
              </a:rPr>
              <a:t>What the Online Report Form Looks Like</a:t>
            </a:r>
          </a:p>
        </p:txBody>
      </p:sp>
      <p:sp>
        <p:nvSpPr>
          <p:cNvPr id="13" name="FormCard">
            <a:extLst>
              <a:ext uri="{C183D7F6-B498-43B3-948B-1728B52AA6E4}">
                <adec:decorative xmlns:adec="http://schemas.microsoft.com/office/drawing/2017/decorative" val="1"/>
              </a:ext>
            </a:extLst>
          </p:cNvPr>
          <p:cNvSpPr/>
          <p:nvPr/>
        </p:nvSpPr>
        <p:spPr>
          <a:xfrm>
            <a:off x="640080" y="1750000"/>
            <a:ext cx="10881360" cy="4430000"/>
          </a:xfrm>
          <a:prstGeom prst="rect">
            <a:avLst/>
          </a:prstGeom>
          <a:solidFill>
            <a:srgbClr val="FFFFFF"/>
          </a:solidFill>
          <a:ln w="12700">
            <a:solidFill>
              <a:srgbClr val="D6CEBB"/>
            </a:solidFill>
          </a:ln>
        </p:spPr>
        <p:txBody>
          <a:bodyPr/>
          <a:lstStyle/>
          <a:p>
            <a:endParaRPr/>
          </a:p>
        </p:txBody>
      </p:sp>
      <p:sp>
        <p:nvSpPr>
          <p:cNvPr id="14" name="FormHeaderBar">
            <a:extLst>
              <a:ext uri="{C183D7F6-B498-43B3-948B-1728B52AA6E4}">
                <adec:decorative xmlns:adec="http://schemas.microsoft.com/office/drawing/2017/decorative" val="1"/>
              </a:ext>
            </a:extLst>
          </p:cNvPr>
          <p:cNvSpPr/>
          <p:nvPr/>
        </p:nvSpPr>
        <p:spPr>
          <a:xfrm>
            <a:off x="640080" y="1750000"/>
            <a:ext cx="10881360" cy="420000"/>
          </a:xfrm>
          <a:prstGeom prst="rect">
            <a:avLst/>
          </a:prstGeom>
          <a:solidFill>
            <a:srgbClr val="0A2240"/>
          </a:solidFill>
          <a:ln>
            <a:noFill/>
          </a:ln>
        </p:spPr>
        <p:txBody>
          <a:bodyPr/>
          <a:lstStyle/>
          <a:p>
            <a:endParaRPr/>
          </a:p>
        </p:txBody>
      </p:sp>
      <p:sp>
        <p:nvSpPr>
          <p:cNvPr id="15" name="FormHeaderText"/>
          <p:cNvSpPr txBox="1"/>
          <p:nvPr/>
        </p:nvSpPr>
        <p:spPr>
          <a:xfrm>
            <a:off x="940000" y="1810000"/>
            <a:ext cx="10281360" cy="300000"/>
          </a:xfrm>
          <a:prstGeom prst="rect">
            <a:avLst/>
          </a:prstGeom>
          <a:noFill/>
        </p:spPr>
        <p:txBody>
          <a:bodyPr wrap="square" lIns="0" tIns="0" rIns="0" bIns="0" anchor="ctr"/>
          <a:lstStyle/>
          <a:p>
            <a:pPr algn="l">
              <a:lnSpc>
                <a:spcPct val="100000"/>
              </a:lnSpc>
              <a:spcBef>
                <a:spcPts val="0"/>
              </a:spcBef>
              <a:spcAft>
                <a:spcPts val="0"/>
              </a:spcAft>
            </a:pPr>
            <a:r>
              <a:rPr sz="1200" b="1" i="0">
                <a:solidFill>
                  <a:srgbClr val="FFFFFF"/>
                </a:solidFill>
                <a:latin typeface="Calibri"/>
              </a:rPr>
              <a:t>VFWSC.ORG  ·  COMMUNITY SERVICE REPORT</a:t>
            </a:r>
          </a:p>
        </p:txBody>
      </p:sp>
      <p:sp>
        <p:nvSpPr>
          <p:cNvPr id="16" name="TextBox"/>
          <p:cNvSpPr txBox="1"/>
          <p:nvPr/>
        </p:nvSpPr>
        <p:spPr>
          <a:xfrm>
            <a:off x="940000" y="2400000"/>
            <a:ext cx="2350000" cy="220000"/>
          </a:xfrm>
          <a:prstGeom prst="rect">
            <a:avLst/>
          </a:prstGeom>
          <a:noFill/>
        </p:spPr>
        <p:txBody>
          <a:bodyPr wrap="square" lIns="0" tIns="0" rIns="0" bIns="0" anchor="ctr"/>
          <a:lstStyle/>
          <a:p>
            <a:pPr algn="l">
              <a:lnSpc>
                <a:spcPct val="100000"/>
              </a:lnSpc>
              <a:spcBef>
                <a:spcPts val="0"/>
              </a:spcBef>
              <a:spcAft>
                <a:spcPts val="0"/>
              </a:spcAft>
            </a:pPr>
            <a:r>
              <a:rPr sz="1000" b="1" i="0">
                <a:solidFill>
                  <a:srgbClr val="0A2240"/>
                </a:solidFill>
                <a:latin typeface="Calibri"/>
              </a:rPr>
              <a:t>Post</a:t>
            </a:r>
            <a:r>
              <a:rPr sz="1000" b="1" i="0">
                <a:solidFill>
                  <a:srgbClr val="B22234"/>
                </a:solidFill>
                <a:latin typeface="Calibri"/>
              </a:rPr>
              <a:t>*</a:t>
            </a:r>
          </a:p>
        </p:txBody>
      </p:sp>
      <p:sp>
        <p:nvSpPr>
          <p:cNvPr id="17" name="Field">
            <a:extLst>
              <a:ext uri="{C183D7F6-B498-43B3-948B-1728B52AA6E4}">
                <adec:decorative xmlns:adec="http://schemas.microsoft.com/office/drawing/2017/decorative" val="1"/>
              </a:ext>
            </a:extLst>
          </p:cNvPr>
          <p:cNvSpPr/>
          <p:nvPr/>
        </p:nvSpPr>
        <p:spPr>
          <a:xfrm>
            <a:off x="940000" y="2630000"/>
            <a:ext cx="2350000" cy="380000"/>
          </a:xfrm>
          <a:prstGeom prst="rect">
            <a:avLst/>
          </a:prstGeom>
          <a:solidFill>
            <a:srgbClr val="FAF8F3"/>
          </a:solidFill>
          <a:ln w="12700">
            <a:solidFill>
              <a:srgbClr val="D6CEBB"/>
            </a:solidFill>
          </a:ln>
        </p:spPr>
        <p:txBody>
          <a:bodyPr/>
          <a:lstStyle/>
          <a:p>
            <a:endParaRPr/>
          </a:p>
        </p:txBody>
      </p:sp>
      <p:sp>
        <p:nvSpPr>
          <p:cNvPr id="18" name="TextBox"/>
          <p:cNvSpPr txBox="1"/>
          <p:nvPr/>
        </p:nvSpPr>
        <p:spPr>
          <a:xfrm>
            <a:off x="1080000" y="2630000"/>
            <a:ext cx="2070000" cy="380000"/>
          </a:xfrm>
          <a:prstGeom prst="rect">
            <a:avLst/>
          </a:prstGeom>
          <a:noFill/>
        </p:spPr>
        <p:txBody>
          <a:bodyPr wrap="square" lIns="0" tIns="0" rIns="0" bIns="0" anchor="ctr"/>
          <a:lstStyle/>
          <a:p>
            <a:pPr algn="l">
              <a:lnSpc>
                <a:spcPct val="100000"/>
              </a:lnSpc>
              <a:spcBef>
                <a:spcPts val="0"/>
              </a:spcBef>
              <a:spcAft>
                <a:spcPts val="0"/>
              </a:spcAft>
            </a:pPr>
            <a:r>
              <a:rPr sz="1200" b="0" i="0">
                <a:solidFill>
                  <a:srgbClr val="3A4450"/>
                </a:solidFill>
                <a:latin typeface="Calibri"/>
              </a:rPr>
              <a:t>1234</a:t>
            </a:r>
          </a:p>
        </p:txBody>
      </p:sp>
      <p:sp>
        <p:nvSpPr>
          <p:cNvPr id="19" name="TextBox"/>
          <p:cNvSpPr txBox="1"/>
          <p:nvPr/>
        </p:nvSpPr>
        <p:spPr>
          <a:xfrm>
            <a:off x="3490000" y="2400000"/>
            <a:ext cx="2350000" cy="220000"/>
          </a:xfrm>
          <a:prstGeom prst="rect">
            <a:avLst/>
          </a:prstGeom>
          <a:noFill/>
        </p:spPr>
        <p:txBody>
          <a:bodyPr wrap="square" lIns="0" tIns="0" rIns="0" bIns="0" anchor="ctr"/>
          <a:lstStyle/>
          <a:p>
            <a:pPr algn="l">
              <a:lnSpc>
                <a:spcPct val="100000"/>
              </a:lnSpc>
              <a:spcBef>
                <a:spcPts val="0"/>
              </a:spcBef>
              <a:spcAft>
                <a:spcPts val="0"/>
              </a:spcAft>
            </a:pPr>
            <a:r>
              <a:rPr sz="1000" b="1" i="0">
                <a:solidFill>
                  <a:srgbClr val="0A2240"/>
                </a:solidFill>
                <a:latin typeface="Calibri"/>
              </a:rPr>
              <a:t>District</a:t>
            </a:r>
            <a:r>
              <a:rPr sz="1000" b="1" i="0">
                <a:solidFill>
                  <a:srgbClr val="B22234"/>
                </a:solidFill>
                <a:latin typeface="Calibri"/>
              </a:rPr>
              <a:t>*</a:t>
            </a:r>
          </a:p>
        </p:txBody>
      </p:sp>
      <p:sp>
        <p:nvSpPr>
          <p:cNvPr id="20" name="Field">
            <a:extLst>
              <a:ext uri="{C183D7F6-B498-43B3-948B-1728B52AA6E4}">
                <adec:decorative xmlns:adec="http://schemas.microsoft.com/office/drawing/2017/decorative" val="1"/>
              </a:ext>
            </a:extLst>
          </p:cNvPr>
          <p:cNvSpPr/>
          <p:nvPr/>
        </p:nvSpPr>
        <p:spPr>
          <a:xfrm>
            <a:off x="3490000" y="2630000"/>
            <a:ext cx="2350000" cy="380000"/>
          </a:xfrm>
          <a:prstGeom prst="rect">
            <a:avLst/>
          </a:prstGeom>
          <a:solidFill>
            <a:srgbClr val="FAF8F3"/>
          </a:solidFill>
          <a:ln w="12700">
            <a:solidFill>
              <a:srgbClr val="D6CEBB"/>
            </a:solidFill>
          </a:ln>
        </p:spPr>
        <p:txBody>
          <a:bodyPr/>
          <a:lstStyle/>
          <a:p>
            <a:endParaRPr/>
          </a:p>
        </p:txBody>
      </p:sp>
      <p:sp>
        <p:nvSpPr>
          <p:cNvPr id="21" name="TextBox"/>
          <p:cNvSpPr txBox="1"/>
          <p:nvPr/>
        </p:nvSpPr>
        <p:spPr>
          <a:xfrm>
            <a:off x="3630000" y="2630000"/>
            <a:ext cx="2070000" cy="380000"/>
          </a:xfrm>
          <a:prstGeom prst="rect">
            <a:avLst/>
          </a:prstGeom>
          <a:noFill/>
        </p:spPr>
        <p:txBody>
          <a:bodyPr wrap="square" lIns="0" tIns="0" rIns="0" bIns="0" anchor="ctr"/>
          <a:lstStyle/>
          <a:p>
            <a:pPr algn="l">
              <a:lnSpc>
                <a:spcPct val="100000"/>
              </a:lnSpc>
              <a:spcBef>
                <a:spcPts val="0"/>
              </a:spcBef>
              <a:spcAft>
                <a:spcPts val="0"/>
              </a:spcAft>
            </a:pPr>
            <a:r>
              <a:rPr sz="1200" b="0" i="0">
                <a:solidFill>
                  <a:srgbClr val="3A4450"/>
                </a:solidFill>
                <a:latin typeface="Calibri"/>
              </a:rPr>
              <a:t>5</a:t>
            </a:r>
          </a:p>
        </p:txBody>
      </p:sp>
      <p:sp>
        <p:nvSpPr>
          <p:cNvPr id="22" name="TextBox"/>
          <p:cNvSpPr txBox="1"/>
          <p:nvPr/>
        </p:nvSpPr>
        <p:spPr>
          <a:xfrm>
            <a:off x="940000" y="3140000"/>
            <a:ext cx="4900000" cy="220000"/>
          </a:xfrm>
          <a:prstGeom prst="rect">
            <a:avLst/>
          </a:prstGeom>
          <a:noFill/>
        </p:spPr>
        <p:txBody>
          <a:bodyPr wrap="square" lIns="0" tIns="0" rIns="0" bIns="0" anchor="ctr"/>
          <a:lstStyle/>
          <a:p>
            <a:pPr algn="l">
              <a:lnSpc>
                <a:spcPct val="100000"/>
              </a:lnSpc>
              <a:spcBef>
                <a:spcPts val="0"/>
              </a:spcBef>
              <a:spcAft>
                <a:spcPts val="0"/>
              </a:spcAft>
            </a:pPr>
            <a:r>
              <a:rPr sz="1000" b="1" i="0">
                <a:solidFill>
                  <a:srgbClr val="0A2240"/>
                </a:solidFill>
                <a:latin typeface="Calibri"/>
              </a:rPr>
              <a:t>Submitter Email</a:t>
            </a:r>
            <a:r>
              <a:rPr sz="1000" b="1" i="0">
                <a:solidFill>
                  <a:srgbClr val="B22234"/>
                </a:solidFill>
                <a:latin typeface="Calibri"/>
              </a:rPr>
              <a:t>*</a:t>
            </a:r>
          </a:p>
        </p:txBody>
      </p:sp>
      <p:sp>
        <p:nvSpPr>
          <p:cNvPr id="23" name="Field">
            <a:extLst>
              <a:ext uri="{C183D7F6-B498-43B3-948B-1728B52AA6E4}">
                <adec:decorative xmlns:adec="http://schemas.microsoft.com/office/drawing/2017/decorative" val="1"/>
              </a:ext>
            </a:extLst>
          </p:cNvPr>
          <p:cNvSpPr/>
          <p:nvPr/>
        </p:nvSpPr>
        <p:spPr>
          <a:xfrm>
            <a:off x="940000" y="3370000"/>
            <a:ext cx="4900000" cy="380000"/>
          </a:xfrm>
          <a:prstGeom prst="rect">
            <a:avLst/>
          </a:prstGeom>
          <a:solidFill>
            <a:srgbClr val="FAF8F3"/>
          </a:solidFill>
          <a:ln w="12700">
            <a:solidFill>
              <a:srgbClr val="D6CEBB"/>
            </a:solidFill>
          </a:ln>
        </p:spPr>
        <p:txBody>
          <a:bodyPr/>
          <a:lstStyle/>
          <a:p>
            <a:endParaRPr/>
          </a:p>
        </p:txBody>
      </p:sp>
      <p:sp>
        <p:nvSpPr>
          <p:cNvPr id="24" name="TextBox"/>
          <p:cNvSpPr txBox="1"/>
          <p:nvPr/>
        </p:nvSpPr>
        <p:spPr>
          <a:xfrm>
            <a:off x="1080000" y="3370000"/>
            <a:ext cx="4620000" cy="380000"/>
          </a:xfrm>
          <a:prstGeom prst="rect">
            <a:avLst/>
          </a:prstGeom>
          <a:noFill/>
        </p:spPr>
        <p:txBody>
          <a:bodyPr wrap="square" lIns="0" tIns="0" rIns="0" bIns="0" anchor="ctr"/>
          <a:lstStyle/>
          <a:p>
            <a:pPr algn="l">
              <a:lnSpc>
                <a:spcPct val="100000"/>
              </a:lnSpc>
              <a:spcBef>
                <a:spcPts val="0"/>
              </a:spcBef>
              <a:spcAft>
                <a:spcPts val="0"/>
              </a:spcAft>
            </a:pPr>
            <a:r>
              <a:rPr sz="1200" b="0" i="0">
                <a:solidFill>
                  <a:srgbClr val="3A4450"/>
                </a:solidFill>
                <a:latin typeface="Calibri"/>
              </a:rPr>
              <a:t>chairman@post1234.org</a:t>
            </a:r>
          </a:p>
        </p:txBody>
      </p:sp>
      <p:sp>
        <p:nvSpPr>
          <p:cNvPr id="25" name="TextBox"/>
          <p:cNvSpPr txBox="1"/>
          <p:nvPr/>
        </p:nvSpPr>
        <p:spPr>
          <a:xfrm>
            <a:off x="940000" y="3860000"/>
            <a:ext cx="4900000" cy="220000"/>
          </a:xfrm>
          <a:prstGeom prst="rect">
            <a:avLst/>
          </a:prstGeom>
          <a:noFill/>
        </p:spPr>
        <p:txBody>
          <a:bodyPr wrap="square" lIns="0" tIns="0" rIns="0" bIns="0" anchor="ctr"/>
          <a:lstStyle/>
          <a:p>
            <a:pPr algn="l">
              <a:lnSpc>
                <a:spcPct val="100000"/>
              </a:lnSpc>
              <a:spcBef>
                <a:spcPts val="0"/>
              </a:spcBef>
              <a:spcAft>
                <a:spcPts val="0"/>
              </a:spcAft>
            </a:pPr>
            <a:r>
              <a:rPr sz="1000" b="1" i="0">
                <a:solidFill>
                  <a:srgbClr val="0A2240"/>
                </a:solidFill>
                <a:latin typeface="Calibri"/>
              </a:rPr>
              <a:t>Date of Activity</a:t>
            </a:r>
            <a:r>
              <a:rPr sz="1000" b="1" i="0">
                <a:solidFill>
                  <a:srgbClr val="B22234"/>
                </a:solidFill>
                <a:latin typeface="Calibri"/>
              </a:rPr>
              <a:t>*</a:t>
            </a:r>
          </a:p>
        </p:txBody>
      </p:sp>
      <p:sp>
        <p:nvSpPr>
          <p:cNvPr id="26" name="Field">
            <a:extLst>
              <a:ext uri="{C183D7F6-B498-43B3-948B-1728B52AA6E4}">
                <adec:decorative xmlns:adec="http://schemas.microsoft.com/office/drawing/2017/decorative" val="1"/>
              </a:ext>
            </a:extLst>
          </p:cNvPr>
          <p:cNvSpPr/>
          <p:nvPr/>
        </p:nvSpPr>
        <p:spPr>
          <a:xfrm>
            <a:off x="940000" y="4090000"/>
            <a:ext cx="4900000" cy="380000"/>
          </a:xfrm>
          <a:prstGeom prst="rect">
            <a:avLst/>
          </a:prstGeom>
          <a:solidFill>
            <a:srgbClr val="FAF8F3"/>
          </a:solidFill>
          <a:ln w="12700">
            <a:solidFill>
              <a:srgbClr val="D6CEBB"/>
            </a:solidFill>
          </a:ln>
        </p:spPr>
        <p:txBody>
          <a:bodyPr/>
          <a:lstStyle/>
          <a:p>
            <a:endParaRPr/>
          </a:p>
        </p:txBody>
      </p:sp>
      <p:sp>
        <p:nvSpPr>
          <p:cNvPr id="27" name="TextBox"/>
          <p:cNvSpPr txBox="1"/>
          <p:nvPr/>
        </p:nvSpPr>
        <p:spPr>
          <a:xfrm>
            <a:off x="1080000" y="4090000"/>
            <a:ext cx="4620000" cy="380000"/>
          </a:xfrm>
          <a:prstGeom prst="rect">
            <a:avLst/>
          </a:prstGeom>
          <a:noFill/>
        </p:spPr>
        <p:txBody>
          <a:bodyPr wrap="square" lIns="0" tIns="0" rIns="0" bIns="0" anchor="ctr"/>
          <a:lstStyle/>
          <a:p>
            <a:pPr algn="l">
              <a:lnSpc>
                <a:spcPct val="100000"/>
              </a:lnSpc>
              <a:spcBef>
                <a:spcPts val="0"/>
              </a:spcBef>
              <a:spcAft>
                <a:spcPts val="0"/>
              </a:spcAft>
            </a:pPr>
            <a:r>
              <a:rPr sz="1200" b="0" i="0">
                <a:solidFill>
                  <a:srgbClr val="3A4450"/>
                </a:solidFill>
                <a:latin typeface="Calibri"/>
              </a:rPr>
              <a:t>mm/dd/yyyy</a:t>
            </a:r>
          </a:p>
        </p:txBody>
      </p:sp>
      <p:sp>
        <p:nvSpPr>
          <p:cNvPr id="28" name="TextBox"/>
          <p:cNvSpPr txBox="1"/>
          <p:nvPr/>
        </p:nvSpPr>
        <p:spPr>
          <a:xfrm>
            <a:off x="940000" y="4580000"/>
            <a:ext cx="2350000" cy="220000"/>
          </a:xfrm>
          <a:prstGeom prst="rect">
            <a:avLst/>
          </a:prstGeom>
          <a:noFill/>
        </p:spPr>
        <p:txBody>
          <a:bodyPr wrap="square" lIns="0" tIns="0" rIns="0" bIns="0" anchor="ctr"/>
          <a:lstStyle/>
          <a:p>
            <a:pPr algn="l">
              <a:lnSpc>
                <a:spcPct val="100000"/>
              </a:lnSpc>
              <a:spcBef>
                <a:spcPts val="0"/>
              </a:spcBef>
              <a:spcAft>
                <a:spcPts val="0"/>
              </a:spcAft>
            </a:pPr>
            <a:r>
              <a:rPr sz="1000" b="1" i="0">
                <a:solidFill>
                  <a:srgbClr val="0A2240"/>
                </a:solidFill>
                <a:latin typeface="Calibri"/>
              </a:rPr>
              <a:t>Cumulative Hours</a:t>
            </a:r>
            <a:r>
              <a:rPr sz="1000" b="1" i="0">
                <a:solidFill>
                  <a:srgbClr val="B22234"/>
                </a:solidFill>
                <a:latin typeface="Calibri"/>
              </a:rPr>
              <a:t>*</a:t>
            </a:r>
          </a:p>
        </p:txBody>
      </p:sp>
      <p:sp>
        <p:nvSpPr>
          <p:cNvPr id="29" name="Field">
            <a:extLst>
              <a:ext uri="{C183D7F6-B498-43B3-948B-1728B52AA6E4}">
                <adec:decorative xmlns:adec="http://schemas.microsoft.com/office/drawing/2017/decorative" val="1"/>
              </a:ext>
            </a:extLst>
          </p:cNvPr>
          <p:cNvSpPr/>
          <p:nvPr/>
        </p:nvSpPr>
        <p:spPr>
          <a:xfrm>
            <a:off x="940000" y="4810000"/>
            <a:ext cx="2350000" cy="380000"/>
          </a:xfrm>
          <a:prstGeom prst="rect">
            <a:avLst/>
          </a:prstGeom>
          <a:solidFill>
            <a:srgbClr val="FAF8F3"/>
          </a:solidFill>
          <a:ln w="12700">
            <a:solidFill>
              <a:srgbClr val="D6CEBB"/>
            </a:solidFill>
          </a:ln>
        </p:spPr>
        <p:txBody>
          <a:bodyPr/>
          <a:lstStyle/>
          <a:p>
            <a:endParaRPr/>
          </a:p>
        </p:txBody>
      </p:sp>
      <p:sp>
        <p:nvSpPr>
          <p:cNvPr id="30" name="TextBox"/>
          <p:cNvSpPr txBox="1"/>
          <p:nvPr/>
        </p:nvSpPr>
        <p:spPr>
          <a:xfrm>
            <a:off x="1080000" y="4810000"/>
            <a:ext cx="2070000" cy="380000"/>
          </a:xfrm>
          <a:prstGeom prst="rect">
            <a:avLst/>
          </a:prstGeom>
          <a:noFill/>
        </p:spPr>
        <p:txBody>
          <a:bodyPr wrap="square" lIns="0" tIns="0" rIns="0" bIns="0" anchor="ctr"/>
          <a:lstStyle/>
          <a:p>
            <a:pPr algn="l">
              <a:lnSpc>
                <a:spcPct val="100000"/>
              </a:lnSpc>
              <a:spcBef>
                <a:spcPts val="0"/>
              </a:spcBef>
              <a:spcAft>
                <a:spcPts val="0"/>
              </a:spcAft>
            </a:pPr>
            <a:r>
              <a:rPr sz="1200" b="1" i="0">
                <a:solidFill>
                  <a:srgbClr val="0A2240"/>
                </a:solidFill>
                <a:latin typeface="Calibri"/>
              </a:rPr>
              <a:t>0</a:t>
            </a:r>
          </a:p>
        </p:txBody>
      </p:sp>
      <p:sp>
        <p:nvSpPr>
          <p:cNvPr id="31" name="TextBox"/>
          <p:cNvSpPr txBox="1"/>
          <p:nvPr/>
        </p:nvSpPr>
        <p:spPr>
          <a:xfrm>
            <a:off x="3490000" y="4580000"/>
            <a:ext cx="2350000" cy="220000"/>
          </a:xfrm>
          <a:prstGeom prst="rect">
            <a:avLst/>
          </a:prstGeom>
          <a:noFill/>
        </p:spPr>
        <p:txBody>
          <a:bodyPr wrap="square" lIns="0" tIns="0" rIns="0" bIns="0" anchor="ctr"/>
          <a:lstStyle/>
          <a:p>
            <a:pPr algn="l">
              <a:lnSpc>
                <a:spcPct val="100000"/>
              </a:lnSpc>
              <a:spcBef>
                <a:spcPts val="0"/>
              </a:spcBef>
              <a:spcAft>
                <a:spcPts val="0"/>
              </a:spcAft>
            </a:pPr>
            <a:r>
              <a:rPr sz="1000" b="1" i="0">
                <a:solidFill>
                  <a:srgbClr val="0A2240"/>
                </a:solidFill>
                <a:latin typeface="Calibri"/>
              </a:rPr>
              <a:t>Miles</a:t>
            </a:r>
            <a:r>
              <a:rPr sz="1000" b="1" i="0">
                <a:solidFill>
                  <a:srgbClr val="B22234"/>
                </a:solidFill>
                <a:latin typeface="Calibri"/>
              </a:rPr>
              <a:t>*</a:t>
            </a:r>
          </a:p>
        </p:txBody>
      </p:sp>
      <p:sp>
        <p:nvSpPr>
          <p:cNvPr id="32" name="Field">
            <a:extLst>
              <a:ext uri="{C183D7F6-B498-43B3-948B-1728B52AA6E4}">
                <adec:decorative xmlns:adec="http://schemas.microsoft.com/office/drawing/2017/decorative" val="1"/>
              </a:ext>
            </a:extLst>
          </p:cNvPr>
          <p:cNvSpPr/>
          <p:nvPr/>
        </p:nvSpPr>
        <p:spPr>
          <a:xfrm>
            <a:off x="3490000" y="4810000"/>
            <a:ext cx="2350000" cy="380000"/>
          </a:xfrm>
          <a:prstGeom prst="rect">
            <a:avLst/>
          </a:prstGeom>
          <a:solidFill>
            <a:srgbClr val="FAF8F3"/>
          </a:solidFill>
          <a:ln w="12700">
            <a:solidFill>
              <a:srgbClr val="D6CEBB"/>
            </a:solidFill>
          </a:ln>
        </p:spPr>
        <p:txBody>
          <a:bodyPr/>
          <a:lstStyle/>
          <a:p>
            <a:endParaRPr/>
          </a:p>
        </p:txBody>
      </p:sp>
      <p:sp>
        <p:nvSpPr>
          <p:cNvPr id="33" name="TextBox"/>
          <p:cNvSpPr txBox="1"/>
          <p:nvPr/>
        </p:nvSpPr>
        <p:spPr>
          <a:xfrm>
            <a:off x="3630000" y="4810000"/>
            <a:ext cx="2070000" cy="380000"/>
          </a:xfrm>
          <a:prstGeom prst="rect">
            <a:avLst/>
          </a:prstGeom>
          <a:noFill/>
        </p:spPr>
        <p:txBody>
          <a:bodyPr wrap="square" lIns="0" tIns="0" rIns="0" bIns="0" anchor="ctr"/>
          <a:lstStyle/>
          <a:p>
            <a:pPr algn="l">
              <a:lnSpc>
                <a:spcPct val="100000"/>
              </a:lnSpc>
              <a:spcBef>
                <a:spcPts val="0"/>
              </a:spcBef>
              <a:spcAft>
                <a:spcPts val="0"/>
              </a:spcAft>
            </a:pPr>
            <a:r>
              <a:rPr sz="1200" b="1" i="0">
                <a:solidFill>
                  <a:srgbClr val="0A2240"/>
                </a:solidFill>
                <a:latin typeface="Calibri"/>
              </a:rPr>
              <a:t>0</a:t>
            </a:r>
          </a:p>
        </p:txBody>
      </p:sp>
      <p:sp>
        <p:nvSpPr>
          <p:cNvPr id="34" name="TextBox"/>
          <p:cNvSpPr txBox="1"/>
          <p:nvPr/>
        </p:nvSpPr>
        <p:spPr>
          <a:xfrm>
            <a:off x="940000" y="5300000"/>
            <a:ext cx="2350000" cy="220000"/>
          </a:xfrm>
          <a:prstGeom prst="rect">
            <a:avLst/>
          </a:prstGeom>
          <a:noFill/>
        </p:spPr>
        <p:txBody>
          <a:bodyPr wrap="square" lIns="0" tIns="0" rIns="0" bIns="0" anchor="ctr"/>
          <a:lstStyle/>
          <a:p>
            <a:pPr algn="l">
              <a:lnSpc>
                <a:spcPct val="100000"/>
              </a:lnSpc>
              <a:spcBef>
                <a:spcPts val="0"/>
              </a:spcBef>
              <a:spcAft>
                <a:spcPts val="0"/>
              </a:spcAft>
            </a:pPr>
            <a:r>
              <a:rPr sz="1000" b="1" i="0">
                <a:solidFill>
                  <a:srgbClr val="0A2240"/>
                </a:solidFill>
                <a:latin typeface="Calibri"/>
              </a:rPr>
              <a:t>Members</a:t>
            </a:r>
            <a:r>
              <a:rPr sz="1000" b="1" i="0">
                <a:solidFill>
                  <a:srgbClr val="B22234"/>
                </a:solidFill>
                <a:latin typeface="Calibri"/>
              </a:rPr>
              <a:t>*</a:t>
            </a:r>
          </a:p>
        </p:txBody>
      </p:sp>
      <p:sp>
        <p:nvSpPr>
          <p:cNvPr id="35" name="Field">
            <a:extLst>
              <a:ext uri="{C183D7F6-B498-43B3-948B-1728B52AA6E4}">
                <adec:decorative xmlns:adec="http://schemas.microsoft.com/office/drawing/2017/decorative" val="1"/>
              </a:ext>
            </a:extLst>
          </p:cNvPr>
          <p:cNvSpPr/>
          <p:nvPr/>
        </p:nvSpPr>
        <p:spPr>
          <a:xfrm>
            <a:off x="940000" y="5530000"/>
            <a:ext cx="2350000" cy="380000"/>
          </a:xfrm>
          <a:prstGeom prst="rect">
            <a:avLst/>
          </a:prstGeom>
          <a:solidFill>
            <a:srgbClr val="FAF8F3"/>
          </a:solidFill>
          <a:ln w="12700">
            <a:solidFill>
              <a:srgbClr val="D6CEBB"/>
            </a:solidFill>
          </a:ln>
        </p:spPr>
        <p:txBody>
          <a:bodyPr/>
          <a:lstStyle/>
          <a:p>
            <a:endParaRPr/>
          </a:p>
        </p:txBody>
      </p:sp>
      <p:sp>
        <p:nvSpPr>
          <p:cNvPr id="36" name="TextBox"/>
          <p:cNvSpPr txBox="1"/>
          <p:nvPr/>
        </p:nvSpPr>
        <p:spPr>
          <a:xfrm>
            <a:off x="1080000" y="5530000"/>
            <a:ext cx="2070000" cy="380000"/>
          </a:xfrm>
          <a:prstGeom prst="rect">
            <a:avLst/>
          </a:prstGeom>
          <a:noFill/>
        </p:spPr>
        <p:txBody>
          <a:bodyPr wrap="square" lIns="0" tIns="0" rIns="0" bIns="0" anchor="ctr"/>
          <a:lstStyle/>
          <a:p>
            <a:pPr algn="l">
              <a:lnSpc>
                <a:spcPct val="100000"/>
              </a:lnSpc>
              <a:spcBef>
                <a:spcPts val="0"/>
              </a:spcBef>
              <a:spcAft>
                <a:spcPts val="0"/>
              </a:spcAft>
            </a:pPr>
            <a:r>
              <a:rPr sz="1200" b="1" i="0">
                <a:solidFill>
                  <a:srgbClr val="0A2240"/>
                </a:solidFill>
                <a:latin typeface="Calibri"/>
              </a:rPr>
              <a:t>0</a:t>
            </a:r>
          </a:p>
        </p:txBody>
      </p:sp>
      <p:sp>
        <p:nvSpPr>
          <p:cNvPr id="37" name="TextBox"/>
          <p:cNvSpPr txBox="1"/>
          <p:nvPr/>
        </p:nvSpPr>
        <p:spPr>
          <a:xfrm>
            <a:off x="3490000" y="5300000"/>
            <a:ext cx="2350000" cy="220000"/>
          </a:xfrm>
          <a:prstGeom prst="rect">
            <a:avLst/>
          </a:prstGeom>
          <a:noFill/>
        </p:spPr>
        <p:txBody>
          <a:bodyPr wrap="square" lIns="0" tIns="0" rIns="0" bIns="0" anchor="ctr"/>
          <a:lstStyle/>
          <a:p>
            <a:pPr algn="l">
              <a:lnSpc>
                <a:spcPct val="100000"/>
              </a:lnSpc>
              <a:spcBef>
                <a:spcPts val="0"/>
              </a:spcBef>
              <a:spcAft>
                <a:spcPts val="0"/>
              </a:spcAft>
            </a:pPr>
            <a:r>
              <a:rPr sz="1000" b="1" i="0">
                <a:solidFill>
                  <a:srgbClr val="0A2240"/>
                </a:solidFill>
                <a:latin typeface="Calibri"/>
              </a:rPr>
              <a:t>Dollars Spent/Donated</a:t>
            </a:r>
            <a:r>
              <a:rPr sz="1000" b="1" i="0">
                <a:solidFill>
                  <a:srgbClr val="B22234"/>
                </a:solidFill>
                <a:latin typeface="Calibri"/>
              </a:rPr>
              <a:t>*</a:t>
            </a:r>
          </a:p>
        </p:txBody>
      </p:sp>
      <p:sp>
        <p:nvSpPr>
          <p:cNvPr id="38" name="Field">
            <a:extLst>
              <a:ext uri="{C183D7F6-B498-43B3-948B-1728B52AA6E4}">
                <adec:decorative xmlns:adec="http://schemas.microsoft.com/office/drawing/2017/decorative" val="1"/>
              </a:ext>
            </a:extLst>
          </p:cNvPr>
          <p:cNvSpPr/>
          <p:nvPr/>
        </p:nvSpPr>
        <p:spPr>
          <a:xfrm>
            <a:off x="3490000" y="5530000"/>
            <a:ext cx="2350000" cy="380000"/>
          </a:xfrm>
          <a:prstGeom prst="rect">
            <a:avLst/>
          </a:prstGeom>
          <a:solidFill>
            <a:srgbClr val="FAF8F3"/>
          </a:solidFill>
          <a:ln w="12700">
            <a:solidFill>
              <a:srgbClr val="D6CEBB"/>
            </a:solidFill>
          </a:ln>
        </p:spPr>
        <p:txBody>
          <a:bodyPr/>
          <a:lstStyle/>
          <a:p>
            <a:endParaRPr/>
          </a:p>
        </p:txBody>
      </p:sp>
      <p:sp>
        <p:nvSpPr>
          <p:cNvPr id="39" name="TextBox"/>
          <p:cNvSpPr txBox="1"/>
          <p:nvPr/>
        </p:nvSpPr>
        <p:spPr>
          <a:xfrm>
            <a:off x="3630000" y="5530000"/>
            <a:ext cx="2070000" cy="380000"/>
          </a:xfrm>
          <a:prstGeom prst="rect">
            <a:avLst/>
          </a:prstGeom>
          <a:noFill/>
        </p:spPr>
        <p:txBody>
          <a:bodyPr wrap="square" lIns="0" tIns="0" rIns="0" bIns="0" anchor="ctr"/>
          <a:lstStyle/>
          <a:p>
            <a:pPr algn="l">
              <a:lnSpc>
                <a:spcPct val="100000"/>
              </a:lnSpc>
              <a:spcBef>
                <a:spcPts val="0"/>
              </a:spcBef>
              <a:spcAft>
                <a:spcPts val="0"/>
              </a:spcAft>
            </a:pPr>
            <a:r>
              <a:rPr sz="1200" b="1" i="0">
                <a:solidFill>
                  <a:srgbClr val="0A2240"/>
                </a:solidFill>
                <a:latin typeface="Calibri"/>
              </a:rPr>
              <a:t>0</a:t>
            </a:r>
          </a:p>
        </p:txBody>
      </p:sp>
      <p:sp>
        <p:nvSpPr>
          <p:cNvPr id="40" name="TextBox"/>
          <p:cNvSpPr txBox="1"/>
          <p:nvPr/>
        </p:nvSpPr>
        <p:spPr>
          <a:xfrm>
            <a:off x="6300000" y="2400000"/>
            <a:ext cx="4921360" cy="220000"/>
          </a:xfrm>
          <a:prstGeom prst="rect">
            <a:avLst/>
          </a:prstGeom>
          <a:noFill/>
        </p:spPr>
        <p:txBody>
          <a:bodyPr wrap="square" lIns="0" tIns="0" rIns="0" bIns="0" anchor="ctr"/>
          <a:lstStyle/>
          <a:p>
            <a:pPr algn="l">
              <a:lnSpc>
                <a:spcPct val="100000"/>
              </a:lnSpc>
              <a:spcBef>
                <a:spcPts val="0"/>
              </a:spcBef>
              <a:spcAft>
                <a:spcPts val="0"/>
              </a:spcAft>
            </a:pPr>
            <a:r>
              <a:rPr sz="1000" b="1" i="0">
                <a:solidFill>
                  <a:srgbClr val="0A2240"/>
                </a:solidFill>
                <a:latin typeface="Calibri"/>
              </a:rPr>
              <a:t>Select a Program</a:t>
            </a:r>
            <a:r>
              <a:rPr sz="1000" b="1" i="0">
                <a:solidFill>
                  <a:srgbClr val="B22234"/>
                </a:solidFill>
                <a:latin typeface="Calibri"/>
              </a:rPr>
              <a:t>*</a:t>
            </a:r>
          </a:p>
        </p:txBody>
      </p:sp>
      <p:sp>
        <p:nvSpPr>
          <p:cNvPr id="41" name="ProgramChip">
            <a:extLst>
              <a:ext uri="{C183D7F6-B498-43B3-948B-1728B52AA6E4}">
                <adec:decorative xmlns:adec="http://schemas.microsoft.com/office/drawing/2017/decorative" val="1"/>
              </a:ext>
            </a:extLst>
          </p:cNvPr>
          <p:cNvSpPr/>
          <p:nvPr/>
        </p:nvSpPr>
        <p:spPr>
          <a:xfrm>
            <a:off x="6300000" y="2660000"/>
            <a:ext cx="2360680" cy="350000"/>
          </a:xfrm>
          <a:prstGeom prst="roundRect">
            <a:avLst>
              <a:gd name="adj" fmla="val 16000"/>
            </a:avLst>
          </a:prstGeom>
          <a:solidFill>
            <a:srgbClr val="B22234"/>
          </a:solidFill>
          <a:ln>
            <a:noFill/>
          </a:ln>
        </p:spPr>
        <p:txBody>
          <a:bodyPr/>
          <a:lstStyle/>
          <a:p>
            <a:endParaRPr/>
          </a:p>
        </p:txBody>
      </p:sp>
      <p:sp>
        <p:nvSpPr>
          <p:cNvPr id="42" name="TextBox"/>
          <p:cNvSpPr txBox="1"/>
          <p:nvPr/>
        </p:nvSpPr>
        <p:spPr>
          <a:xfrm>
            <a:off x="6420000" y="2660000"/>
            <a:ext cx="2120680" cy="350000"/>
          </a:xfrm>
          <a:prstGeom prst="rect">
            <a:avLst/>
          </a:prstGeom>
          <a:noFill/>
        </p:spPr>
        <p:txBody>
          <a:bodyPr wrap="square" lIns="0" tIns="0" rIns="0" bIns="0" anchor="ctr"/>
          <a:lstStyle/>
          <a:p>
            <a:pPr algn="ctr">
              <a:lnSpc>
                <a:spcPct val="100000"/>
              </a:lnSpc>
              <a:spcBef>
                <a:spcPts val="0"/>
              </a:spcBef>
              <a:spcAft>
                <a:spcPts val="0"/>
              </a:spcAft>
            </a:pPr>
            <a:r>
              <a:rPr sz="900" b="1" i="0">
                <a:solidFill>
                  <a:srgbClr val="FFFFFF"/>
                </a:solidFill>
                <a:latin typeface="Calibri"/>
              </a:rPr>
              <a:t>Community Service</a:t>
            </a:r>
          </a:p>
        </p:txBody>
      </p:sp>
      <p:sp>
        <p:nvSpPr>
          <p:cNvPr id="43" name="ProgramChip">
            <a:extLst>
              <a:ext uri="{C183D7F6-B498-43B3-948B-1728B52AA6E4}">
                <adec:decorative xmlns:adec="http://schemas.microsoft.com/office/drawing/2017/decorative" val="1"/>
              </a:ext>
            </a:extLst>
          </p:cNvPr>
          <p:cNvSpPr/>
          <p:nvPr/>
        </p:nvSpPr>
        <p:spPr>
          <a:xfrm>
            <a:off x="8860680" y="2660000"/>
            <a:ext cx="2360680" cy="350000"/>
          </a:xfrm>
          <a:prstGeom prst="roundRect">
            <a:avLst>
              <a:gd name="adj" fmla="val 16000"/>
            </a:avLst>
          </a:prstGeom>
          <a:solidFill>
            <a:srgbClr val="0A2240"/>
          </a:solidFill>
          <a:ln>
            <a:noFill/>
          </a:ln>
        </p:spPr>
        <p:txBody>
          <a:bodyPr/>
          <a:lstStyle/>
          <a:p>
            <a:endParaRPr/>
          </a:p>
        </p:txBody>
      </p:sp>
      <p:sp>
        <p:nvSpPr>
          <p:cNvPr id="44" name="TextBox"/>
          <p:cNvSpPr txBox="1"/>
          <p:nvPr/>
        </p:nvSpPr>
        <p:spPr>
          <a:xfrm>
            <a:off x="8980680" y="2660000"/>
            <a:ext cx="2120680" cy="350000"/>
          </a:xfrm>
          <a:prstGeom prst="rect">
            <a:avLst/>
          </a:prstGeom>
          <a:noFill/>
        </p:spPr>
        <p:txBody>
          <a:bodyPr wrap="square" lIns="0" tIns="0" rIns="0" bIns="0" anchor="ctr"/>
          <a:lstStyle/>
          <a:p>
            <a:pPr algn="ctr">
              <a:lnSpc>
                <a:spcPct val="100000"/>
              </a:lnSpc>
              <a:spcBef>
                <a:spcPts val="0"/>
              </a:spcBef>
              <a:spcAft>
                <a:spcPts val="0"/>
              </a:spcAft>
            </a:pPr>
            <a:r>
              <a:rPr sz="900" b="1" i="0">
                <a:solidFill>
                  <a:srgbClr val="FFFFFF"/>
                </a:solidFill>
                <a:latin typeface="Calibri"/>
              </a:rPr>
              <a:t>Americanism</a:t>
            </a:r>
          </a:p>
        </p:txBody>
      </p:sp>
      <p:sp>
        <p:nvSpPr>
          <p:cNvPr id="45" name="ProgramChip">
            <a:extLst>
              <a:ext uri="{C183D7F6-B498-43B3-948B-1728B52AA6E4}">
                <adec:decorative xmlns:adec="http://schemas.microsoft.com/office/drawing/2017/decorative" val="1"/>
              </a:ext>
            </a:extLst>
          </p:cNvPr>
          <p:cNvSpPr/>
          <p:nvPr/>
        </p:nvSpPr>
        <p:spPr>
          <a:xfrm>
            <a:off x="6300000" y="3090000"/>
            <a:ext cx="2360680" cy="350000"/>
          </a:xfrm>
          <a:prstGeom prst="roundRect">
            <a:avLst>
              <a:gd name="adj" fmla="val 16000"/>
            </a:avLst>
          </a:prstGeom>
          <a:solidFill>
            <a:srgbClr val="1F6F4A"/>
          </a:solidFill>
          <a:ln>
            <a:noFill/>
          </a:ln>
        </p:spPr>
        <p:txBody>
          <a:bodyPr/>
          <a:lstStyle/>
          <a:p>
            <a:endParaRPr/>
          </a:p>
        </p:txBody>
      </p:sp>
      <p:sp>
        <p:nvSpPr>
          <p:cNvPr id="46" name="TextBox"/>
          <p:cNvSpPr txBox="1"/>
          <p:nvPr/>
        </p:nvSpPr>
        <p:spPr>
          <a:xfrm>
            <a:off x="6420000" y="3090000"/>
            <a:ext cx="2120680" cy="350000"/>
          </a:xfrm>
          <a:prstGeom prst="rect">
            <a:avLst/>
          </a:prstGeom>
          <a:noFill/>
        </p:spPr>
        <p:txBody>
          <a:bodyPr wrap="square" lIns="0" tIns="0" rIns="0" bIns="0" anchor="ctr"/>
          <a:lstStyle/>
          <a:p>
            <a:pPr algn="ctr">
              <a:lnSpc>
                <a:spcPct val="100000"/>
              </a:lnSpc>
              <a:spcBef>
                <a:spcPts val="0"/>
              </a:spcBef>
              <a:spcAft>
                <a:spcPts val="0"/>
              </a:spcAft>
            </a:pPr>
            <a:r>
              <a:rPr sz="900" b="1" i="0">
                <a:solidFill>
                  <a:srgbClr val="FFFFFF"/>
                </a:solidFill>
                <a:latin typeface="Calibri"/>
              </a:rPr>
              <a:t>Youth Activities</a:t>
            </a:r>
          </a:p>
        </p:txBody>
      </p:sp>
      <p:sp>
        <p:nvSpPr>
          <p:cNvPr id="47" name="ProgramChip">
            <a:extLst>
              <a:ext uri="{C183D7F6-B498-43B3-948B-1728B52AA6E4}">
                <adec:decorative xmlns:adec="http://schemas.microsoft.com/office/drawing/2017/decorative" val="1"/>
              </a:ext>
            </a:extLst>
          </p:cNvPr>
          <p:cNvSpPr/>
          <p:nvPr/>
        </p:nvSpPr>
        <p:spPr>
          <a:xfrm>
            <a:off x="8860680" y="3090000"/>
            <a:ext cx="2360680" cy="350000"/>
          </a:xfrm>
          <a:prstGeom prst="roundRect">
            <a:avLst>
              <a:gd name="adj" fmla="val 16000"/>
            </a:avLst>
          </a:prstGeom>
          <a:solidFill>
            <a:srgbClr val="B5771A"/>
          </a:solidFill>
          <a:ln>
            <a:noFill/>
          </a:ln>
        </p:spPr>
        <p:txBody>
          <a:bodyPr/>
          <a:lstStyle/>
          <a:p>
            <a:endParaRPr/>
          </a:p>
        </p:txBody>
      </p:sp>
      <p:sp>
        <p:nvSpPr>
          <p:cNvPr id="48" name="TextBox"/>
          <p:cNvSpPr txBox="1"/>
          <p:nvPr/>
        </p:nvSpPr>
        <p:spPr>
          <a:xfrm>
            <a:off x="8980680" y="3090000"/>
            <a:ext cx="2120680" cy="350000"/>
          </a:xfrm>
          <a:prstGeom prst="rect">
            <a:avLst/>
          </a:prstGeom>
          <a:noFill/>
        </p:spPr>
        <p:txBody>
          <a:bodyPr wrap="square" lIns="0" tIns="0" rIns="0" bIns="0" anchor="ctr"/>
          <a:lstStyle/>
          <a:p>
            <a:pPr algn="ctr">
              <a:lnSpc>
                <a:spcPct val="100000"/>
              </a:lnSpc>
              <a:spcBef>
                <a:spcPts val="0"/>
              </a:spcBef>
              <a:spcAft>
                <a:spcPts val="0"/>
              </a:spcAft>
            </a:pPr>
            <a:r>
              <a:rPr sz="900" b="1" i="0">
                <a:solidFill>
                  <a:srgbClr val="FFFFFF"/>
                </a:solidFill>
                <a:latin typeface="Calibri"/>
              </a:rPr>
              <a:t>Safety</a:t>
            </a:r>
          </a:p>
        </p:txBody>
      </p:sp>
      <p:sp>
        <p:nvSpPr>
          <p:cNvPr id="49" name="ProgramChip">
            <a:extLst>
              <a:ext uri="{C183D7F6-B498-43B3-948B-1728B52AA6E4}">
                <adec:decorative xmlns:adec="http://schemas.microsoft.com/office/drawing/2017/decorative" val="1"/>
              </a:ext>
            </a:extLst>
          </p:cNvPr>
          <p:cNvSpPr/>
          <p:nvPr/>
        </p:nvSpPr>
        <p:spPr>
          <a:xfrm>
            <a:off x="6300000" y="3520000"/>
            <a:ext cx="2360680" cy="350000"/>
          </a:xfrm>
          <a:prstGeom prst="roundRect">
            <a:avLst>
              <a:gd name="adj" fmla="val 16000"/>
            </a:avLst>
          </a:prstGeom>
          <a:solidFill>
            <a:srgbClr val="4A2E6F"/>
          </a:solidFill>
          <a:ln>
            <a:noFill/>
          </a:ln>
        </p:spPr>
        <p:txBody>
          <a:bodyPr/>
          <a:lstStyle/>
          <a:p>
            <a:endParaRPr/>
          </a:p>
        </p:txBody>
      </p:sp>
      <p:sp>
        <p:nvSpPr>
          <p:cNvPr id="50" name="TextBox"/>
          <p:cNvSpPr txBox="1"/>
          <p:nvPr/>
        </p:nvSpPr>
        <p:spPr>
          <a:xfrm>
            <a:off x="6420000" y="3520000"/>
            <a:ext cx="2120680" cy="350000"/>
          </a:xfrm>
          <a:prstGeom prst="rect">
            <a:avLst/>
          </a:prstGeom>
          <a:noFill/>
        </p:spPr>
        <p:txBody>
          <a:bodyPr wrap="square" lIns="0" tIns="0" rIns="0" bIns="0" anchor="ctr"/>
          <a:lstStyle/>
          <a:p>
            <a:pPr algn="ctr">
              <a:lnSpc>
                <a:spcPct val="100000"/>
              </a:lnSpc>
              <a:spcBef>
                <a:spcPts val="0"/>
              </a:spcBef>
              <a:spcAft>
                <a:spcPts val="0"/>
              </a:spcAft>
            </a:pPr>
            <a:r>
              <a:rPr sz="900" b="1" i="0">
                <a:solidFill>
                  <a:srgbClr val="FFFFFF"/>
                </a:solidFill>
                <a:latin typeface="Calibri"/>
              </a:rPr>
              <a:t>Veterans and Military Support</a:t>
            </a:r>
          </a:p>
        </p:txBody>
      </p:sp>
      <p:sp>
        <p:nvSpPr>
          <p:cNvPr id="51" name="ProgramChip">
            <a:extLst>
              <a:ext uri="{C183D7F6-B498-43B3-948B-1728B52AA6E4}">
                <adec:decorative xmlns:adec="http://schemas.microsoft.com/office/drawing/2017/decorative" val="1"/>
              </a:ext>
            </a:extLst>
          </p:cNvPr>
          <p:cNvSpPr/>
          <p:nvPr/>
        </p:nvSpPr>
        <p:spPr>
          <a:xfrm>
            <a:off x="8860680" y="3520000"/>
            <a:ext cx="2360680" cy="350000"/>
          </a:xfrm>
          <a:prstGeom prst="roundRect">
            <a:avLst>
              <a:gd name="adj" fmla="val 16000"/>
            </a:avLst>
          </a:prstGeom>
          <a:solidFill>
            <a:srgbClr val="0E6E8C"/>
          </a:solidFill>
          <a:ln>
            <a:noFill/>
          </a:ln>
        </p:spPr>
        <p:txBody>
          <a:bodyPr/>
          <a:lstStyle/>
          <a:p>
            <a:endParaRPr/>
          </a:p>
        </p:txBody>
      </p:sp>
      <p:sp>
        <p:nvSpPr>
          <p:cNvPr id="52" name="TextBox"/>
          <p:cNvSpPr txBox="1"/>
          <p:nvPr/>
        </p:nvSpPr>
        <p:spPr>
          <a:xfrm>
            <a:off x="8980680" y="3520000"/>
            <a:ext cx="2120680" cy="350000"/>
          </a:xfrm>
          <a:prstGeom prst="rect">
            <a:avLst/>
          </a:prstGeom>
          <a:noFill/>
        </p:spPr>
        <p:txBody>
          <a:bodyPr wrap="square" lIns="0" tIns="0" rIns="0" bIns="0" anchor="ctr"/>
          <a:lstStyle/>
          <a:p>
            <a:pPr algn="ctr">
              <a:lnSpc>
                <a:spcPct val="100000"/>
              </a:lnSpc>
              <a:spcBef>
                <a:spcPts val="0"/>
              </a:spcBef>
              <a:spcAft>
                <a:spcPts val="0"/>
              </a:spcAft>
            </a:pPr>
            <a:r>
              <a:rPr sz="900" b="1" i="0">
                <a:solidFill>
                  <a:srgbClr val="FFFFFF"/>
                </a:solidFill>
                <a:latin typeface="Calibri"/>
              </a:rPr>
              <a:t>Voice of Democracy</a:t>
            </a:r>
          </a:p>
        </p:txBody>
      </p:sp>
      <p:sp>
        <p:nvSpPr>
          <p:cNvPr id="53" name="ProgramChip">
            <a:extLst>
              <a:ext uri="{C183D7F6-B498-43B3-948B-1728B52AA6E4}">
                <adec:decorative xmlns:adec="http://schemas.microsoft.com/office/drawing/2017/decorative" val="1"/>
              </a:ext>
            </a:extLst>
          </p:cNvPr>
          <p:cNvSpPr/>
          <p:nvPr/>
        </p:nvSpPr>
        <p:spPr>
          <a:xfrm>
            <a:off x="6300000" y="3950000"/>
            <a:ext cx="2360680" cy="350000"/>
          </a:xfrm>
          <a:prstGeom prst="roundRect">
            <a:avLst>
              <a:gd name="adj" fmla="val 16000"/>
            </a:avLst>
          </a:prstGeom>
          <a:solidFill>
            <a:srgbClr val="8C3A1F"/>
          </a:solidFill>
          <a:ln>
            <a:noFill/>
          </a:ln>
        </p:spPr>
        <p:txBody>
          <a:bodyPr/>
          <a:lstStyle/>
          <a:p>
            <a:endParaRPr/>
          </a:p>
        </p:txBody>
      </p:sp>
      <p:sp>
        <p:nvSpPr>
          <p:cNvPr id="54" name="TextBox"/>
          <p:cNvSpPr txBox="1"/>
          <p:nvPr/>
        </p:nvSpPr>
        <p:spPr>
          <a:xfrm>
            <a:off x="6420000" y="3950000"/>
            <a:ext cx="2120680" cy="350000"/>
          </a:xfrm>
          <a:prstGeom prst="rect">
            <a:avLst/>
          </a:prstGeom>
          <a:noFill/>
        </p:spPr>
        <p:txBody>
          <a:bodyPr wrap="square" lIns="0" tIns="0" rIns="0" bIns="0" anchor="ctr"/>
          <a:lstStyle/>
          <a:p>
            <a:pPr algn="ctr">
              <a:lnSpc>
                <a:spcPct val="100000"/>
              </a:lnSpc>
              <a:spcBef>
                <a:spcPts val="0"/>
              </a:spcBef>
              <a:spcAft>
                <a:spcPts val="0"/>
              </a:spcAft>
            </a:pPr>
            <a:r>
              <a:rPr sz="900" b="1" i="0">
                <a:solidFill>
                  <a:srgbClr val="FFFFFF"/>
                </a:solidFill>
                <a:latin typeface="Calibri"/>
              </a:rPr>
              <a:t>Patriot's Pen</a:t>
            </a:r>
          </a:p>
        </p:txBody>
      </p:sp>
      <p:sp>
        <p:nvSpPr>
          <p:cNvPr id="55" name="ProgramChip">
            <a:extLst>
              <a:ext uri="{C183D7F6-B498-43B3-948B-1728B52AA6E4}">
                <adec:decorative xmlns:adec="http://schemas.microsoft.com/office/drawing/2017/decorative" val="1"/>
              </a:ext>
            </a:extLst>
          </p:cNvPr>
          <p:cNvSpPr/>
          <p:nvPr/>
        </p:nvSpPr>
        <p:spPr>
          <a:xfrm>
            <a:off x="8860680" y="3950000"/>
            <a:ext cx="2360680" cy="350000"/>
          </a:xfrm>
          <a:prstGeom prst="roundRect">
            <a:avLst>
              <a:gd name="adj" fmla="val 16000"/>
            </a:avLst>
          </a:prstGeom>
          <a:solidFill>
            <a:srgbClr val="3F6B2B"/>
          </a:solidFill>
          <a:ln>
            <a:noFill/>
          </a:ln>
        </p:spPr>
        <p:txBody>
          <a:bodyPr/>
          <a:lstStyle/>
          <a:p>
            <a:endParaRPr/>
          </a:p>
        </p:txBody>
      </p:sp>
      <p:sp>
        <p:nvSpPr>
          <p:cNvPr id="56" name="TextBox"/>
          <p:cNvSpPr txBox="1"/>
          <p:nvPr/>
        </p:nvSpPr>
        <p:spPr>
          <a:xfrm>
            <a:off x="8980680" y="3950000"/>
            <a:ext cx="2120680" cy="350000"/>
          </a:xfrm>
          <a:prstGeom prst="rect">
            <a:avLst/>
          </a:prstGeom>
          <a:noFill/>
        </p:spPr>
        <p:txBody>
          <a:bodyPr wrap="square" lIns="0" tIns="0" rIns="0" bIns="0" anchor="ctr"/>
          <a:lstStyle/>
          <a:p>
            <a:pPr algn="ctr">
              <a:lnSpc>
                <a:spcPct val="100000"/>
              </a:lnSpc>
              <a:spcBef>
                <a:spcPts val="0"/>
              </a:spcBef>
              <a:spcAft>
                <a:spcPts val="0"/>
              </a:spcAft>
            </a:pPr>
            <a:r>
              <a:rPr sz="900" b="1" i="0">
                <a:solidFill>
                  <a:srgbClr val="FFFFFF"/>
                </a:solidFill>
                <a:latin typeface="Calibri"/>
              </a:rPr>
              <a:t>Teach Scout</a:t>
            </a:r>
          </a:p>
        </p:txBody>
      </p:sp>
      <p:sp>
        <p:nvSpPr>
          <p:cNvPr id="57" name="TextBox"/>
          <p:cNvSpPr txBox="1"/>
          <p:nvPr/>
        </p:nvSpPr>
        <p:spPr>
          <a:xfrm>
            <a:off x="6300000" y="4470000"/>
            <a:ext cx="4921360" cy="220000"/>
          </a:xfrm>
          <a:prstGeom prst="rect">
            <a:avLst/>
          </a:prstGeom>
          <a:noFill/>
        </p:spPr>
        <p:txBody>
          <a:bodyPr wrap="square" lIns="0" tIns="0" rIns="0" bIns="0" anchor="ctr"/>
          <a:lstStyle/>
          <a:p>
            <a:pPr algn="l">
              <a:lnSpc>
                <a:spcPct val="100000"/>
              </a:lnSpc>
              <a:spcBef>
                <a:spcPts val="0"/>
              </a:spcBef>
              <a:spcAft>
                <a:spcPts val="0"/>
              </a:spcAft>
            </a:pPr>
            <a:r>
              <a:rPr sz="1000" b="1" i="0">
                <a:solidFill>
                  <a:srgbClr val="0A2240"/>
                </a:solidFill>
                <a:latin typeface="Calibri"/>
              </a:rPr>
              <a:t>Description</a:t>
            </a:r>
            <a:r>
              <a:rPr sz="1000" b="1" i="0">
                <a:solidFill>
                  <a:srgbClr val="B22234"/>
                </a:solidFill>
                <a:latin typeface="Calibri"/>
              </a:rPr>
              <a:t>*</a:t>
            </a:r>
          </a:p>
        </p:txBody>
      </p:sp>
      <p:sp>
        <p:nvSpPr>
          <p:cNvPr id="58" name="DescriptionField">
            <a:extLst>
              <a:ext uri="{C183D7F6-B498-43B3-948B-1728B52AA6E4}">
                <adec:decorative xmlns:adec="http://schemas.microsoft.com/office/drawing/2017/decorative" val="1"/>
              </a:ext>
            </a:extLst>
          </p:cNvPr>
          <p:cNvSpPr/>
          <p:nvPr/>
        </p:nvSpPr>
        <p:spPr>
          <a:xfrm>
            <a:off x="6300000" y="4700000"/>
            <a:ext cx="4921360" cy="1210000"/>
          </a:xfrm>
          <a:prstGeom prst="rect">
            <a:avLst/>
          </a:prstGeom>
          <a:solidFill>
            <a:srgbClr val="FAF8F3"/>
          </a:solidFill>
          <a:ln w="12700">
            <a:solidFill>
              <a:srgbClr val="D6CEBB"/>
            </a:solidFill>
          </a:ln>
        </p:spPr>
        <p:txBody>
          <a:bodyPr/>
          <a:lstStyle/>
          <a:p>
            <a:endParaRPr/>
          </a:p>
        </p:txBody>
      </p:sp>
      <p:sp>
        <p:nvSpPr>
          <p:cNvPr id="59" name="TextBox"/>
          <p:cNvSpPr txBox="1"/>
          <p:nvPr/>
        </p:nvSpPr>
        <p:spPr>
          <a:xfrm>
            <a:off x="6440000" y="4800000"/>
            <a:ext cx="4641360" cy="1010000"/>
          </a:xfrm>
          <a:prstGeom prst="rect">
            <a:avLst/>
          </a:prstGeom>
          <a:noFill/>
        </p:spPr>
        <p:txBody>
          <a:bodyPr wrap="square" lIns="0" tIns="0" rIns="0" bIns="0" anchor="t"/>
          <a:lstStyle/>
          <a:p>
            <a:pPr algn="l">
              <a:lnSpc>
                <a:spcPct val="100000"/>
              </a:lnSpc>
              <a:spcBef>
                <a:spcPts val="0"/>
              </a:spcBef>
              <a:spcAft>
                <a:spcPts val="0"/>
              </a:spcAft>
            </a:pPr>
            <a:r>
              <a:rPr sz="1150" b="0" i="0">
                <a:solidFill>
                  <a:srgbClr val="3A4450"/>
                </a:solidFill>
                <a:latin typeface="Calibri"/>
              </a:rPr>
              <a:t>Describe how this activity meets the conditions of the category — what happened, who benefited, and the Post's role.</a:t>
            </a:r>
          </a:p>
        </p:txBody>
      </p:sp>
      <p:sp>
        <p:nvSpPr>
          <p:cNvPr id="60" name="TextBox"/>
          <p:cNvSpPr txBox="1"/>
          <p:nvPr/>
        </p:nvSpPr>
        <p:spPr>
          <a:xfrm>
            <a:off x="640080" y="6400800"/>
            <a:ext cx="8229600" cy="274320"/>
          </a:xfrm>
          <a:prstGeom prst="rect">
            <a:avLst/>
          </a:prstGeom>
          <a:noFill/>
        </p:spPr>
        <p:txBody>
          <a:bodyPr wrap="square" lIns="0" tIns="0" rIns="0" bIns="0" anchor="ctr"/>
          <a:lstStyle/>
          <a:p>
            <a:pPr algn="l">
              <a:lnSpc>
                <a:spcPct val="100000"/>
              </a:lnSpc>
              <a:spcBef>
                <a:spcPts val="0"/>
              </a:spcBef>
              <a:spcAft>
                <a:spcPts val="0"/>
              </a:spcAft>
            </a:pPr>
            <a:r>
              <a:rPr sz="950" b="0" i="0">
                <a:solidFill>
                  <a:srgbClr val="5C6672"/>
                </a:solidFill>
                <a:latin typeface="Calibri"/>
              </a:rPr>
              <a:t>VFW Department of South Carolina  ·  Community Service Reporting</a:t>
            </a:r>
          </a:p>
        </p:txBody>
      </p:sp>
      <p:sp>
        <p:nvSpPr>
          <p:cNvPr id="61" name="TextBox"/>
          <p:cNvSpPr txBox="1"/>
          <p:nvPr/>
        </p:nvSpPr>
        <p:spPr>
          <a:xfrm>
            <a:off x="11338560" y="6400800"/>
            <a:ext cx="548640" cy="274320"/>
          </a:xfrm>
          <a:prstGeom prst="rect">
            <a:avLst/>
          </a:prstGeom>
          <a:noFill/>
        </p:spPr>
        <p:txBody>
          <a:bodyPr wrap="square" lIns="0" tIns="0" rIns="0" bIns="0" anchor="ctr"/>
          <a:lstStyle/>
          <a:p>
            <a:pPr algn="r">
              <a:lnSpc>
                <a:spcPct val="100000"/>
              </a:lnSpc>
              <a:spcBef>
                <a:spcPts val="0"/>
              </a:spcBef>
              <a:spcAft>
                <a:spcPts val="0"/>
              </a:spcAft>
            </a:pPr>
            <a:r>
              <a:rPr sz="950" b="0" i="0">
                <a:solidFill>
                  <a:srgbClr val="5C6672"/>
                </a:solidFill>
                <a:latin typeface="Calibri"/>
              </a:rPr>
              <a:t>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5F1E8"/>
        </a:solidFill>
        <a:effectLst/>
      </p:bgPr>
    </p:bg>
    <p:spTree>
      <p:nvGrpSpPr>
        <p:cNvPr id="1" name=""/>
        <p:cNvGrpSpPr/>
        <p:nvPr/>
      </p:nvGrpSpPr>
      <p:grpSpPr>
        <a:xfrm>
          <a:off x="0" y="0"/>
          <a:ext cx="0" cy="0"/>
          <a:chOff x="0" y="0"/>
          <a:chExt cx="0" cy="0"/>
        </a:xfrm>
      </p:grpSpPr>
      <p:sp>
        <p:nvSpPr>
          <p:cNvPr id="2" name="TextBox 1"/>
          <p:cNvSpPr txBox="1"/>
          <p:nvPr/>
        </p:nvSpPr>
        <p:spPr>
          <a:xfrm>
            <a:off x="640080" y="347472"/>
            <a:ext cx="10881360" cy="292608"/>
          </a:xfrm>
          <a:prstGeom prst="rect">
            <a:avLst/>
          </a:prstGeom>
          <a:noFill/>
        </p:spPr>
        <p:txBody>
          <a:bodyPr wrap="square" lIns="0" tIns="0" rIns="0" bIns="0" anchor="ctr">
            <a:spAutoFit/>
          </a:bodyPr>
          <a:lstStyle/>
          <a:p>
            <a:pPr algn="l">
              <a:lnSpc>
                <a:spcPct val="100000"/>
              </a:lnSpc>
              <a:spcBef>
                <a:spcPts val="0"/>
              </a:spcBef>
              <a:spcAft>
                <a:spcPts val="0"/>
              </a:spcAft>
            </a:pPr>
            <a:r>
              <a:rPr sz="1400" b="1" i="0">
                <a:solidFill>
                  <a:srgbClr val="B22234"/>
                </a:solidFill>
                <a:latin typeface="Calibri"/>
              </a:rPr>
              <a:t>ONLINE REPORT  ·  1 OF 3</a:t>
            </a:r>
          </a:p>
        </p:txBody>
      </p:sp>
      <p:sp>
        <p:nvSpPr>
          <p:cNvPr id="3" name="TextBox 2"/>
          <p:cNvSpPr txBox="1"/>
          <p:nvPr/>
        </p:nvSpPr>
        <p:spPr>
          <a:xfrm>
            <a:off x="640080" y="640080"/>
            <a:ext cx="10881360" cy="658368"/>
          </a:xfrm>
          <a:prstGeom prst="rect">
            <a:avLst/>
          </a:prstGeom>
          <a:noFill/>
        </p:spPr>
        <p:txBody>
          <a:bodyPr wrap="square" lIns="0" tIns="0" rIns="0" bIns="0" anchor="ctr">
            <a:spAutoFit/>
          </a:bodyPr>
          <a:lstStyle/>
          <a:p>
            <a:pPr algn="l">
              <a:lnSpc>
                <a:spcPct val="100000"/>
              </a:lnSpc>
              <a:spcBef>
                <a:spcPts val="0"/>
              </a:spcBef>
              <a:spcAft>
                <a:spcPts val="0"/>
              </a:spcAft>
            </a:pPr>
            <a:r>
              <a:rPr sz="3500" b="1" i="0">
                <a:solidFill>
                  <a:srgbClr val="0A2240"/>
                </a:solidFill>
                <a:latin typeface="Georgia"/>
              </a:rPr>
              <a:t>Tell the Activity Story Clearly</a:t>
            </a:r>
          </a:p>
        </p:txBody>
      </p:sp>
      <p:sp>
        <p:nvSpPr>
          <p:cNvPr id="4" name="TextBox 3"/>
          <p:cNvSpPr txBox="1"/>
          <p:nvPr/>
        </p:nvSpPr>
        <p:spPr>
          <a:xfrm>
            <a:off x="640080" y="1307592"/>
            <a:ext cx="10881360" cy="338328"/>
          </a:xfrm>
          <a:prstGeom prst="rect">
            <a:avLst/>
          </a:prstGeom>
          <a:noFill/>
        </p:spPr>
        <p:txBody>
          <a:bodyPr wrap="square" lIns="0" tIns="0" rIns="0" bIns="0" anchor="ctr">
            <a:spAutoFit/>
          </a:bodyPr>
          <a:lstStyle/>
          <a:p>
            <a:pPr algn="l">
              <a:lnSpc>
                <a:spcPct val="100000"/>
              </a:lnSpc>
              <a:spcBef>
                <a:spcPts val="0"/>
              </a:spcBef>
              <a:spcAft>
                <a:spcPts val="0"/>
              </a:spcAft>
            </a:pPr>
            <a:r>
              <a:rPr sz="1600" b="0" i="1">
                <a:solidFill>
                  <a:srgbClr val="B22234"/>
                </a:solidFill>
                <a:latin typeface="Georgia"/>
              </a:rPr>
              <a:t>Three entries establish what happened and who served.</a:t>
            </a:r>
          </a:p>
        </p:txBody>
      </p:sp>
      <p:sp>
        <p:nvSpPr>
          <p:cNvPr id="5" name="TextBox 4"/>
          <p:cNvSpPr txBox="1"/>
          <p:nvPr/>
        </p:nvSpPr>
        <p:spPr>
          <a:xfrm>
            <a:off x="640080" y="6400800"/>
            <a:ext cx="8229600" cy="274320"/>
          </a:xfrm>
          <a:prstGeom prst="rect">
            <a:avLst/>
          </a:prstGeom>
          <a:noFill/>
        </p:spPr>
        <p:txBody>
          <a:bodyPr wrap="square" lIns="0" tIns="0" rIns="0" bIns="0" anchor="ctr">
            <a:spAutoFit/>
          </a:bodyPr>
          <a:lstStyle/>
          <a:p>
            <a:pPr algn="l">
              <a:lnSpc>
                <a:spcPct val="100000"/>
              </a:lnSpc>
              <a:spcBef>
                <a:spcPts val="0"/>
              </a:spcBef>
              <a:spcAft>
                <a:spcPts val="0"/>
              </a:spcAft>
            </a:pPr>
            <a:r>
              <a:rPr sz="950" b="0" i="0">
                <a:solidFill>
                  <a:srgbClr val="5C6672"/>
                </a:solidFill>
                <a:latin typeface="Calibri"/>
              </a:rPr>
              <a:t>VFW Department of South Carolina  ·  Community Service Reporting</a:t>
            </a:r>
          </a:p>
        </p:txBody>
      </p:sp>
      <p:sp>
        <p:nvSpPr>
          <p:cNvPr id="6" name="TextBox 5"/>
          <p:cNvSpPr txBox="1"/>
          <p:nvPr/>
        </p:nvSpPr>
        <p:spPr>
          <a:xfrm>
            <a:off x="11338560" y="6464863"/>
            <a:ext cx="548640" cy="146194"/>
          </a:xfrm>
          <a:prstGeom prst="rect">
            <a:avLst/>
          </a:prstGeom>
          <a:noFill/>
        </p:spPr>
        <p:txBody>
          <a:bodyPr wrap="square" lIns="0" tIns="0" rIns="0" bIns="0" anchor="ctr">
            <a:spAutoFit/>
          </a:bodyPr>
          <a:lstStyle/>
          <a:p>
            <a:pPr algn="r">
              <a:lnSpc>
                <a:spcPct val="100000"/>
              </a:lnSpc>
              <a:spcBef>
                <a:spcPts val="0"/>
              </a:spcBef>
              <a:spcAft>
                <a:spcPts val="0"/>
              </a:spcAft>
            </a:pPr>
            <a:r>
              <a:rPr lang="en-US" sz="950" b="0" i="0">
                <a:solidFill>
                  <a:srgbClr val="5C6672"/>
                </a:solidFill>
                <a:latin typeface="Calibri"/>
              </a:rPr>
              <a:t>9</a:t>
            </a:r>
            <a:endParaRPr sz="950" b="0" i="0">
              <a:solidFill>
                <a:srgbClr val="5C6672"/>
              </a:solidFill>
              <a:latin typeface="Calibri"/>
            </a:endParaRPr>
          </a:p>
        </p:txBody>
      </p:sp>
      <p:sp>
        <p:nvSpPr>
          <p:cNvPr id="7" name="Rectangle 6"/>
          <p:cNvSpPr/>
          <p:nvPr/>
        </p:nvSpPr>
        <p:spPr>
          <a:xfrm>
            <a:off x="640080" y="1755648"/>
            <a:ext cx="7086600" cy="566928"/>
          </a:xfrm>
          <a:prstGeom prst="rect">
            <a:avLst/>
          </a:prstGeom>
          <a:solidFill>
            <a:srgbClr val="0A2240"/>
          </a:solidFill>
          <a:ln>
            <a:noFill/>
          </a:ln>
        </p:spPr>
        <p:style>
          <a:lnRef idx="1">
            <a:schemeClr val="accent1"/>
          </a:lnRef>
          <a:fillRef idx="3">
            <a:schemeClr val="accent1"/>
          </a:fillRef>
          <a:effectRef idx="2">
            <a:schemeClr val="accent1"/>
          </a:effectRef>
          <a:fontRef idx="minor">
            <a:schemeClr val="lt1"/>
          </a:fontRef>
        </p:style>
        <p:txBody>
          <a:bodyPr wrap="square" lIns="228600" rIns="164592" rtlCol="0" anchor="ctr"/>
          <a:lstStyle/>
          <a:p>
            <a:pPr algn="ctr">
              <a:spcBef>
                <a:spcPts val="0"/>
              </a:spcBef>
              <a:spcAft>
                <a:spcPts val="0"/>
              </a:spcAft>
            </a:pPr>
            <a:r>
              <a:rPr sz="1300" b="1">
                <a:solidFill>
                  <a:srgbClr val="C8A24A"/>
                </a:solidFill>
                <a:latin typeface="Calibri"/>
              </a:rPr>
              <a:t>START HERE   </a:t>
            </a:r>
            <a:r>
              <a:rPr sz="1600">
                <a:solidFill>
                  <a:srgbClr val="FFFFFF"/>
                </a:solidFill>
                <a:latin typeface="Calibri"/>
              </a:rPr>
              <a:t>Open VFWSC.org and select the Community Service Report.</a:t>
            </a:r>
          </a:p>
        </p:txBody>
      </p:sp>
      <p:sp>
        <p:nvSpPr>
          <p:cNvPr id="8" name="TextBox 7"/>
          <p:cNvSpPr txBox="1"/>
          <p:nvPr/>
        </p:nvSpPr>
        <p:spPr>
          <a:xfrm>
            <a:off x="658368" y="2578608"/>
            <a:ext cx="566928" cy="685800"/>
          </a:xfrm>
          <a:prstGeom prst="rect">
            <a:avLst/>
          </a:prstGeom>
          <a:noFill/>
        </p:spPr>
        <p:txBody>
          <a:bodyPr wrap="square" lIns="0" tIns="0" rIns="0" bIns="0" anchor="t">
            <a:spAutoFit/>
          </a:bodyPr>
          <a:lstStyle/>
          <a:p>
            <a:pPr algn="l">
              <a:lnSpc>
                <a:spcPct val="100000"/>
              </a:lnSpc>
              <a:spcBef>
                <a:spcPts val="0"/>
              </a:spcBef>
              <a:spcAft>
                <a:spcPts val="0"/>
              </a:spcAft>
            </a:pPr>
            <a:r>
              <a:rPr sz="3000" b="1" i="0">
                <a:solidFill>
                  <a:srgbClr val="C8A24A"/>
                </a:solidFill>
                <a:latin typeface="Georgia"/>
              </a:rPr>
              <a:t>01</a:t>
            </a:r>
          </a:p>
        </p:txBody>
      </p:sp>
      <p:sp>
        <p:nvSpPr>
          <p:cNvPr id="9" name="TextBox 8"/>
          <p:cNvSpPr txBox="1"/>
          <p:nvPr/>
        </p:nvSpPr>
        <p:spPr>
          <a:xfrm>
            <a:off x="1389888" y="2578608"/>
            <a:ext cx="1572768" cy="310896"/>
          </a:xfrm>
          <a:prstGeom prst="rect">
            <a:avLst/>
          </a:prstGeom>
          <a:noFill/>
        </p:spPr>
        <p:txBody>
          <a:bodyPr wrap="square" lIns="0" tIns="0" rIns="0" bIns="0" anchor="t">
            <a:spAutoFit/>
          </a:bodyPr>
          <a:lstStyle/>
          <a:p>
            <a:pPr algn="l">
              <a:lnSpc>
                <a:spcPct val="100000"/>
              </a:lnSpc>
              <a:spcBef>
                <a:spcPts val="0"/>
              </a:spcBef>
              <a:spcAft>
                <a:spcPts val="0"/>
              </a:spcAft>
            </a:pPr>
            <a:r>
              <a:rPr sz="1500" b="1" i="0">
                <a:solidFill>
                  <a:srgbClr val="B22234"/>
                </a:solidFill>
                <a:latin typeface="Calibri"/>
              </a:rPr>
              <a:t>DESCRIPTION</a:t>
            </a:r>
          </a:p>
        </p:txBody>
      </p:sp>
      <p:sp>
        <p:nvSpPr>
          <p:cNvPr id="10" name="TextBox 9"/>
          <p:cNvSpPr txBox="1"/>
          <p:nvPr/>
        </p:nvSpPr>
        <p:spPr>
          <a:xfrm>
            <a:off x="2926080" y="2569464"/>
            <a:ext cx="4800600" cy="667512"/>
          </a:xfrm>
          <a:prstGeom prst="rect">
            <a:avLst/>
          </a:prstGeom>
          <a:noFill/>
        </p:spPr>
        <p:txBody>
          <a:bodyPr wrap="square" lIns="0" tIns="0" rIns="0" bIns="0" anchor="t">
            <a:spAutoFit/>
          </a:bodyPr>
          <a:lstStyle/>
          <a:p>
            <a:pPr algn="l">
              <a:lnSpc>
                <a:spcPct val="100000"/>
              </a:lnSpc>
              <a:spcBef>
                <a:spcPts val="0"/>
              </a:spcBef>
              <a:spcAft>
                <a:spcPts val="0"/>
              </a:spcAft>
            </a:pPr>
            <a:r>
              <a:rPr sz="1600" b="0" i="0">
                <a:solidFill>
                  <a:srgbClr val="1E2733"/>
                </a:solidFill>
                <a:latin typeface="Calibri"/>
              </a:rPr>
              <a:t>Explain what happened, who benefited, and the Post’s role. Write so someone outside the Post can understand it.</a:t>
            </a:r>
          </a:p>
        </p:txBody>
      </p:sp>
      <p:sp>
        <p:nvSpPr>
          <p:cNvPr id="11" name="Rectangle 10"/>
          <p:cNvSpPr/>
          <p:nvPr/>
        </p:nvSpPr>
        <p:spPr>
          <a:xfrm>
            <a:off x="1389888" y="3291839"/>
            <a:ext cx="6336792" cy="16459"/>
          </a:xfrm>
          <a:prstGeom prst="rect">
            <a:avLst/>
          </a:prstGeom>
          <a:solidFill>
            <a:srgbClr val="C8A2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658368" y="3593592"/>
            <a:ext cx="566928" cy="685800"/>
          </a:xfrm>
          <a:prstGeom prst="rect">
            <a:avLst/>
          </a:prstGeom>
          <a:noFill/>
        </p:spPr>
        <p:txBody>
          <a:bodyPr wrap="square" lIns="0" tIns="0" rIns="0" bIns="0" anchor="t">
            <a:spAutoFit/>
          </a:bodyPr>
          <a:lstStyle/>
          <a:p>
            <a:pPr algn="l">
              <a:lnSpc>
                <a:spcPct val="100000"/>
              </a:lnSpc>
              <a:spcBef>
                <a:spcPts val="0"/>
              </a:spcBef>
              <a:spcAft>
                <a:spcPts val="0"/>
              </a:spcAft>
            </a:pPr>
            <a:r>
              <a:rPr sz="3000" b="1" i="0">
                <a:solidFill>
                  <a:srgbClr val="C8A24A"/>
                </a:solidFill>
                <a:latin typeface="Georgia"/>
              </a:rPr>
              <a:t>02</a:t>
            </a:r>
          </a:p>
        </p:txBody>
      </p:sp>
      <p:sp>
        <p:nvSpPr>
          <p:cNvPr id="13" name="TextBox 12"/>
          <p:cNvSpPr txBox="1"/>
          <p:nvPr/>
        </p:nvSpPr>
        <p:spPr>
          <a:xfrm>
            <a:off x="1389888" y="3593592"/>
            <a:ext cx="1572768" cy="310896"/>
          </a:xfrm>
          <a:prstGeom prst="rect">
            <a:avLst/>
          </a:prstGeom>
          <a:noFill/>
        </p:spPr>
        <p:txBody>
          <a:bodyPr wrap="square" lIns="0" tIns="0" rIns="0" bIns="0" anchor="t">
            <a:spAutoFit/>
          </a:bodyPr>
          <a:lstStyle/>
          <a:p>
            <a:pPr algn="l">
              <a:lnSpc>
                <a:spcPct val="100000"/>
              </a:lnSpc>
              <a:spcBef>
                <a:spcPts val="0"/>
              </a:spcBef>
              <a:spcAft>
                <a:spcPts val="0"/>
              </a:spcAft>
            </a:pPr>
            <a:r>
              <a:rPr sz="1500" b="1" i="0">
                <a:solidFill>
                  <a:srgbClr val="B22234"/>
                </a:solidFill>
                <a:latin typeface="Calibri"/>
              </a:rPr>
              <a:t>MEMBERS</a:t>
            </a:r>
          </a:p>
        </p:txBody>
      </p:sp>
      <p:sp>
        <p:nvSpPr>
          <p:cNvPr id="14" name="TextBox 13"/>
          <p:cNvSpPr txBox="1"/>
          <p:nvPr/>
        </p:nvSpPr>
        <p:spPr>
          <a:xfrm>
            <a:off x="2926080" y="3584448"/>
            <a:ext cx="4800600" cy="667512"/>
          </a:xfrm>
          <a:prstGeom prst="rect">
            <a:avLst/>
          </a:prstGeom>
          <a:noFill/>
        </p:spPr>
        <p:txBody>
          <a:bodyPr wrap="square" lIns="0" tIns="0" rIns="0" bIns="0" anchor="t">
            <a:spAutoFit/>
          </a:bodyPr>
          <a:lstStyle/>
          <a:p>
            <a:pPr algn="l">
              <a:lnSpc>
                <a:spcPct val="100000"/>
              </a:lnSpc>
              <a:spcBef>
                <a:spcPts val="0"/>
              </a:spcBef>
              <a:spcAft>
                <a:spcPts val="0"/>
              </a:spcAft>
            </a:pPr>
            <a:r>
              <a:rPr sz="1600" b="0" i="0">
                <a:solidFill>
                  <a:srgbClr val="1E2733"/>
                </a:solidFill>
                <a:latin typeface="Calibri"/>
              </a:rPr>
              <a:t>Count each participating member once for this activity. Do not repeat the same volunteers on another report.</a:t>
            </a:r>
          </a:p>
        </p:txBody>
      </p:sp>
      <p:sp>
        <p:nvSpPr>
          <p:cNvPr id="15" name="Rectangle 14"/>
          <p:cNvSpPr/>
          <p:nvPr/>
        </p:nvSpPr>
        <p:spPr>
          <a:xfrm>
            <a:off x="1389888" y="4306824"/>
            <a:ext cx="6336792" cy="16459"/>
          </a:xfrm>
          <a:prstGeom prst="rect">
            <a:avLst/>
          </a:prstGeom>
          <a:solidFill>
            <a:srgbClr val="C8A2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p:cNvSpPr txBox="1"/>
          <p:nvPr/>
        </p:nvSpPr>
        <p:spPr>
          <a:xfrm>
            <a:off x="658368" y="4608576"/>
            <a:ext cx="566928" cy="685800"/>
          </a:xfrm>
          <a:prstGeom prst="rect">
            <a:avLst/>
          </a:prstGeom>
          <a:noFill/>
        </p:spPr>
        <p:txBody>
          <a:bodyPr wrap="square" lIns="0" tIns="0" rIns="0" bIns="0" anchor="t">
            <a:spAutoFit/>
          </a:bodyPr>
          <a:lstStyle/>
          <a:p>
            <a:pPr algn="l">
              <a:lnSpc>
                <a:spcPct val="100000"/>
              </a:lnSpc>
              <a:spcBef>
                <a:spcPts val="0"/>
              </a:spcBef>
              <a:spcAft>
                <a:spcPts val="0"/>
              </a:spcAft>
            </a:pPr>
            <a:r>
              <a:rPr sz="3000" b="1" i="0">
                <a:solidFill>
                  <a:srgbClr val="C8A24A"/>
                </a:solidFill>
                <a:latin typeface="Georgia"/>
              </a:rPr>
              <a:t>03</a:t>
            </a:r>
          </a:p>
        </p:txBody>
      </p:sp>
      <p:sp>
        <p:nvSpPr>
          <p:cNvPr id="17" name="TextBox 16"/>
          <p:cNvSpPr txBox="1"/>
          <p:nvPr/>
        </p:nvSpPr>
        <p:spPr>
          <a:xfrm>
            <a:off x="1389888" y="4608576"/>
            <a:ext cx="1572768" cy="310896"/>
          </a:xfrm>
          <a:prstGeom prst="rect">
            <a:avLst/>
          </a:prstGeom>
          <a:noFill/>
        </p:spPr>
        <p:txBody>
          <a:bodyPr wrap="square" lIns="0" tIns="0" rIns="0" bIns="0" anchor="t">
            <a:spAutoFit/>
          </a:bodyPr>
          <a:lstStyle/>
          <a:p>
            <a:pPr algn="l">
              <a:lnSpc>
                <a:spcPct val="100000"/>
              </a:lnSpc>
              <a:spcBef>
                <a:spcPts val="0"/>
              </a:spcBef>
              <a:spcAft>
                <a:spcPts val="0"/>
              </a:spcAft>
            </a:pPr>
            <a:r>
              <a:rPr sz="1500" b="1" i="0">
                <a:solidFill>
                  <a:srgbClr val="B22234"/>
                </a:solidFill>
                <a:latin typeface="Calibri"/>
              </a:rPr>
              <a:t>HOURS</a:t>
            </a:r>
          </a:p>
        </p:txBody>
      </p:sp>
      <p:sp>
        <p:nvSpPr>
          <p:cNvPr id="18" name="TextBox 17"/>
          <p:cNvSpPr txBox="1"/>
          <p:nvPr/>
        </p:nvSpPr>
        <p:spPr>
          <a:xfrm>
            <a:off x="2926080" y="4599432"/>
            <a:ext cx="4800600" cy="667512"/>
          </a:xfrm>
          <a:prstGeom prst="rect">
            <a:avLst/>
          </a:prstGeom>
          <a:noFill/>
        </p:spPr>
        <p:txBody>
          <a:bodyPr wrap="square" lIns="0" tIns="0" rIns="0" bIns="0" anchor="t">
            <a:spAutoFit/>
          </a:bodyPr>
          <a:lstStyle/>
          <a:p>
            <a:pPr algn="l">
              <a:lnSpc>
                <a:spcPct val="100000"/>
              </a:lnSpc>
              <a:spcBef>
                <a:spcPts val="0"/>
              </a:spcBef>
              <a:spcAft>
                <a:spcPts val="0"/>
              </a:spcAft>
            </a:pPr>
            <a:r>
              <a:rPr sz="1600" b="0" i="0">
                <a:solidFill>
                  <a:srgbClr val="1E2733"/>
                </a:solidFill>
                <a:latin typeface="Calibri"/>
              </a:rPr>
              <a:t>Enter the actual time volunteered. If another report receives the credit, enter zero here.</a:t>
            </a:r>
          </a:p>
        </p:txBody>
      </p:sp>
      <p:sp>
        <p:nvSpPr>
          <p:cNvPr id="19" name="Rectangle 18"/>
          <p:cNvSpPr/>
          <p:nvPr/>
        </p:nvSpPr>
        <p:spPr>
          <a:xfrm>
            <a:off x="1389888" y="5321808"/>
            <a:ext cx="6336792" cy="16459"/>
          </a:xfrm>
          <a:prstGeom prst="rect">
            <a:avLst/>
          </a:prstGeom>
          <a:solidFill>
            <a:srgbClr val="C8A2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Rectangle 19"/>
          <p:cNvSpPr/>
          <p:nvPr/>
        </p:nvSpPr>
        <p:spPr>
          <a:xfrm>
            <a:off x="8092440" y="1755648"/>
            <a:ext cx="3456432" cy="3054096"/>
          </a:xfrm>
          <a:prstGeom prst="rect">
            <a:avLst/>
          </a:prstGeom>
          <a:solidFill>
            <a:srgbClr val="0A224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TextBox 20"/>
          <p:cNvSpPr txBox="1"/>
          <p:nvPr/>
        </p:nvSpPr>
        <p:spPr>
          <a:xfrm>
            <a:off x="8394192" y="1965960"/>
            <a:ext cx="2834640" cy="384048"/>
          </a:xfrm>
          <a:prstGeom prst="rect">
            <a:avLst/>
          </a:prstGeom>
          <a:noFill/>
        </p:spPr>
        <p:txBody>
          <a:bodyPr wrap="square" lIns="0" tIns="0" rIns="0" bIns="0" anchor="ctr">
            <a:spAutoFit/>
          </a:bodyPr>
          <a:lstStyle/>
          <a:p>
            <a:pPr algn="l">
              <a:lnSpc>
                <a:spcPct val="100000"/>
              </a:lnSpc>
              <a:spcBef>
                <a:spcPts val="0"/>
              </a:spcBef>
              <a:spcAft>
                <a:spcPts val="0"/>
              </a:spcAft>
            </a:pPr>
            <a:r>
              <a:rPr sz="1300" b="1" i="0">
                <a:solidFill>
                  <a:srgbClr val="C8A24A"/>
                </a:solidFill>
                <a:latin typeface="Calibri"/>
              </a:rPr>
              <a:t>A CLEAR DESCRIPTION ANSWERS</a:t>
            </a:r>
          </a:p>
        </p:txBody>
      </p:sp>
      <p:sp>
        <p:nvSpPr>
          <p:cNvPr id="22" name="TextBox 21"/>
          <p:cNvSpPr txBox="1"/>
          <p:nvPr/>
        </p:nvSpPr>
        <p:spPr>
          <a:xfrm>
            <a:off x="8394192" y="2542032"/>
            <a:ext cx="347472" cy="384048"/>
          </a:xfrm>
          <a:prstGeom prst="rect">
            <a:avLst/>
          </a:prstGeom>
          <a:noFill/>
        </p:spPr>
        <p:txBody>
          <a:bodyPr wrap="square" lIns="0" tIns="0" rIns="0" bIns="0" anchor="ctr">
            <a:spAutoFit/>
          </a:bodyPr>
          <a:lstStyle/>
          <a:p>
            <a:pPr algn="l">
              <a:lnSpc>
                <a:spcPct val="100000"/>
              </a:lnSpc>
              <a:spcBef>
                <a:spcPts val="0"/>
              </a:spcBef>
              <a:spcAft>
                <a:spcPts val="0"/>
              </a:spcAft>
            </a:pPr>
            <a:r>
              <a:rPr sz="2000" b="1" i="0">
                <a:solidFill>
                  <a:srgbClr val="C8A24A"/>
                </a:solidFill>
                <a:latin typeface="Georgia"/>
              </a:rPr>
              <a:t>1</a:t>
            </a:r>
          </a:p>
        </p:txBody>
      </p:sp>
      <p:sp>
        <p:nvSpPr>
          <p:cNvPr id="23" name="TextBox 22"/>
          <p:cNvSpPr txBox="1"/>
          <p:nvPr/>
        </p:nvSpPr>
        <p:spPr>
          <a:xfrm>
            <a:off x="8842248" y="2542032"/>
            <a:ext cx="2240280" cy="384048"/>
          </a:xfrm>
          <a:prstGeom prst="rect">
            <a:avLst/>
          </a:prstGeom>
          <a:noFill/>
        </p:spPr>
        <p:txBody>
          <a:bodyPr wrap="square" lIns="0" tIns="0" rIns="0" bIns="0" anchor="ctr">
            <a:spAutoFit/>
          </a:bodyPr>
          <a:lstStyle/>
          <a:p>
            <a:pPr algn="l">
              <a:lnSpc>
                <a:spcPct val="100000"/>
              </a:lnSpc>
              <a:spcBef>
                <a:spcPts val="0"/>
              </a:spcBef>
              <a:spcAft>
                <a:spcPts val="0"/>
              </a:spcAft>
            </a:pPr>
            <a:r>
              <a:rPr sz="1700" b="1" i="0">
                <a:solidFill>
                  <a:srgbClr val="FFFFFF"/>
                </a:solidFill>
                <a:latin typeface="Calibri"/>
              </a:rPr>
              <a:t>What happened?</a:t>
            </a:r>
          </a:p>
        </p:txBody>
      </p:sp>
      <p:sp>
        <p:nvSpPr>
          <p:cNvPr id="24" name="TextBox 23"/>
          <p:cNvSpPr txBox="1"/>
          <p:nvPr/>
        </p:nvSpPr>
        <p:spPr>
          <a:xfrm>
            <a:off x="8394192" y="3154680"/>
            <a:ext cx="347472" cy="384048"/>
          </a:xfrm>
          <a:prstGeom prst="rect">
            <a:avLst/>
          </a:prstGeom>
          <a:noFill/>
        </p:spPr>
        <p:txBody>
          <a:bodyPr wrap="square" lIns="0" tIns="0" rIns="0" bIns="0" anchor="ctr">
            <a:spAutoFit/>
          </a:bodyPr>
          <a:lstStyle/>
          <a:p>
            <a:pPr algn="l">
              <a:lnSpc>
                <a:spcPct val="100000"/>
              </a:lnSpc>
              <a:spcBef>
                <a:spcPts val="0"/>
              </a:spcBef>
              <a:spcAft>
                <a:spcPts val="0"/>
              </a:spcAft>
            </a:pPr>
            <a:r>
              <a:rPr sz="2000" b="1" i="0">
                <a:solidFill>
                  <a:srgbClr val="C8A24A"/>
                </a:solidFill>
                <a:latin typeface="Georgia"/>
              </a:rPr>
              <a:t>2</a:t>
            </a:r>
          </a:p>
        </p:txBody>
      </p:sp>
      <p:sp>
        <p:nvSpPr>
          <p:cNvPr id="25" name="TextBox 24"/>
          <p:cNvSpPr txBox="1"/>
          <p:nvPr/>
        </p:nvSpPr>
        <p:spPr>
          <a:xfrm>
            <a:off x="8842248" y="3154680"/>
            <a:ext cx="2240280" cy="384048"/>
          </a:xfrm>
          <a:prstGeom prst="rect">
            <a:avLst/>
          </a:prstGeom>
          <a:noFill/>
        </p:spPr>
        <p:txBody>
          <a:bodyPr wrap="square" lIns="0" tIns="0" rIns="0" bIns="0" anchor="ctr">
            <a:spAutoFit/>
          </a:bodyPr>
          <a:lstStyle/>
          <a:p>
            <a:pPr algn="l">
              <a:lnSpc>
                <a:spcPct val="100000"/>
              </a:lnSpc>
              <a:spcBef>
                <a:spcPts val="0"/>
              </a:spcBef>
              <a:spcAft>
                <a:spcPts val="0"/>
              </a:spcAft>
            </a:pPr>
            <a:r>
              <a:rPr sz="1700" b="1" i="0">
                <a:solidFill>
                  <a:srgbClr val="FFFFFF"/>
                </a:solidFill>
                <a:latin typeface="Calibri"/>
              </a:rPr>
              <a:t>Who benefited?</a:t>
            </a:r>
          </a:p>
        </p:txBody>
      </p:sp>
      <p:sp>
        <p:nvSpPr>
          <p:cNvPr id="26" name="TextBox 25"/>
          <p:cNvSpPr txBox="1"/>
          <p:nvPr/>
        </p:nvSpPr>
        <p:spPr>
          <a:xfrm>
            <a:off x="8394192" y="3767328"/>
            <a:ext cx="347472" cy="384048"/>
          </a:xfrm>
          <a:prstGeom prst="rect">
            <a:avLst/>
          </a:prstGeom>
          <a:noFill/>
        </p:spPr>
        <p:txBody>
          <a:bodyPr wrap="square" lIns="0" tIns="0" rIns="0" bIns="0" anchor="ctr">
            <a:spAutoFit/>
          </a:bodyPr>
          <a:lstStyle/>
          <a:p>
            <a:pPr algn="l">
              <a:lnSpc>
                <a:spcPct val="100000"/>
              </a:lnSpc>
              <a:spcBef>
                <a:spcPts val="0"/>
              </a:spcBef>
              <a:spcAft>
                <a:spcPts val="0"/>
              </a:spcAft>
            </a:pPr>
            <a:r>
              <a:rPr sz="2000" b="1" i="0">
                <a:solidFill>
                  <a:srgbClr val="C8A24A"/>
                </a:solidFill>
                <a:latin typeface="Georgia"/>
              </a:rPr>
              <a:t>3</a:t>
            </a:r>
          </a:p>
        </p:txBody>
      </p:sp>
      <p:sp>
        <p:nvSpPr>
          <p:cNvPr id="27" name="TextBox 26"/>
          <p:cNvSpPr txBox="1"/>
          <p:nvPr/>
        </p:nvSpPr>
        <p:spPr>
          <a:xfrm>
            <a:off x="8842248" y="3767328"/>
            <a:ext cx="2240280" cy="384048"/>
          </a:xfrm>
          <a:prstGeom prst="rect">
            <a:avLst/>
          </a:prstGeom>
          <a:noFill/>
        </p:spPr>
        <p:txBody>
          <a:bodyPr wrap="square" lIns="0" tIns="0" rIns="0" bIns="0" anchor="ctr">
            <a:spAutoFit/>
          </a:bodyPr>
          <a:lstStyle/>
          <a:p>
            <a:pPr algn="l">
              <a:lnSpc>
                <a:spcPct val="100000"/>
              </a:lnSpc>
              <a:spcBef>
                <a:spcPts val="0"/>
              </a:spcBef>
              <a:spcAft>
                <a:spcPts val="0"/>
              </a:spcAft>
            </a:pPr>
            <a:r>
              <a:rPr sz="1700" b="1" i="0">
                <a:solidFill>
                  <a:srgbClr val="FFFFFF"/>
                </a:solidFill>
                <a:latin typeface="Calibri"/>
              </a:rPr>
              <a:t>What did the Post do?</a:t>
            </a:r>
          </a:p>
        </p:txBody>
      </p:sp>
      <p:sp>
        <p:nvSpPr>
          <p:cNvPr id="28" name="Rectangle 27"/>
          <p:cNvSpPr/>
          <p:nvPr/>
        </p:nvSpPr>
        <p:spPr>
          <a:xfrm>
            <a:off x="8092440" y="5047488"/>
            <a:ext cx="3456432" cy="896112"/>
          </a:xfrm>
          <a:prstGeom prst="rect">
            <a:avLst/>
          </a:prstGeom>
          <a:solidFill>
            <a:srgbClr val="B222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TextBox 28"/>
          <p:cNvSpPr txBox="1"/>
          <p:nvPr/>
        </p:nvSpPr>
        <p:spPr>
          <a:xfrm>
            <a:off x="8366760" y="5093208"/>
            <a:ext cx="2926080" cy="237744"/>
          </a:xfrm>
          <a:prstGeom prst="rect">
            <a:avLst/>
          </a:prstGeom>
          <a:noFill/>
        </p:spPr>
        <p:txBody>
          <a:bodyPr wrap="square" lIns="0" tIns="0" rIns="0" bIns="0" anchor="ctr">
            <a:spAutoFit/>
          </a:bodyPr>
          <a:lstStyle/>
          <a:p>
            <a:pPr algn="l">
              <a:lnSpc>
                <a:spcPct val="100000"/>
              </a:lnSpc>
              <a:spcBef>
                <a:spcPts val="0"/>
              </a:spcBef>
              <a:spcAft>
                <a:spcPts val="0"/>
              </a:spcAft>
            </a:pPr>
            <a:r>
              <a:rPr sz="1250" b="1" i="0">
                <a:solidFill>
                  <a:srgbClr val="F6C9CF"/>
                </a:solidFill>
                <a:latin typeface="Calibri"/>
              </a:rPr>
              <a:t>ONE ACTIVITY, ONE SET OF TOTALS</a:t>
            </a:r>
          </a:p>
        </p:txBody>
      </p:sp>
      <p:sp>
        <p:nvSpPr>
          <p:cNvPr id="30" name="TextBox 29"/>
          <p:cNvSpPr txBox="1"/>
          <p:nvPr/>
        </p:nvSpPr>
        <p:spPr>
          <a:xfrm>
            <a:off x="8366760" y="5349240"/>
            <a:ext cx="2907792" cy="475488"/>
          </a:xfrm>
          <a:prstGeom prst="rect">
            <a:avLst/>
          </a:prstGeom>
          <a:noFill/>
        </p:spPr>
        <p:txBody>
          <a:bodyPr wrap="square" lIns="0" tIns="0" rIns="0" bIns="0" anchor="ctr">
            <a:spAutoFit/>
          </a:bodyPr>
          <a:lstStyle/>
          <a:p>
            <a:pPr algn="l">
              <a:lnSpc>
                <a:spcPct val="100000"/>
              </a:lnSpc>
              <a:spcBef>
                <a:spcPts val="0"/>
              </a:spcBef>
              <a:spcAft>
                <a:spcPts val="0"/>
              </a:spcAft>
            </a:pPr>
            <a:r>
              <a:rPr sz="1600" b="1" i="0">
                <a:solidFill>
                  <a:srgbClr val="FFFFFF"/>
                </a:solidFill>
                <a:latin typeface="Calibri"/>
              </a:rPr>
              <a:t>Volunteer credit is counted only once.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64</TotalTime>
  <Words>1548</Words>
  <Application>Microsoft Office PowerPoint</Application>
  <PresentationFormat>Widescreen</PresentationFormat>
  <Paragraphs>257</Paragraphs>
  <Slides>15</Slides>
  <Notes>10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Nick Camera</cp:lastModifiedBy>
  <cp:revision>5</cp:revision>
  <dcterms:created xsi:type="dcterms:W3CDTF">2026-07-19T17:55:38Z</dcterms:created>
  <dcterms:modified xsi:type="dcterms:W3CDTF">2026-08-04T03:11:27Z</dcterms:modified>
</cp:coreProperties>
</file>